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4" r:id="rId5"/>
    <p:sldMasterId id="2147483696" r:id="rId6"/>
  </p:sldMasterIdLst>
  <p:notesMasterIdLst>
    <p:notesMasterId r:id="rId30"/>
  </p:notesMasterIdLst>
  <p:sldIdLst>
    <p:sldId id="643" r:id="rId7"/>
    <p:sldId id="607" r:id="rId8"/>
    <p:sldId id="609" r:id="rId9"/>
    <p:sldId id="608" r:id="rId10"/>
    <p:sldId id="610" r:id="rId11"/>
    <p:sldId id="612" r:id="rId12"/>
    <p:sldId id="613" r:id="rId13"/>
    <p:sldId id="640" r:id="rId14"/>
    <p:sldId id="620" r:id="rId15"/>
    <p:sldId id="621" r:id="rId16"/>
    <p:sldId id="624" r:id="rId17"/>
    <p:sldId id="625" r:id="rId18"/>
    <p:sldId id="626" r:id="rId19"/>
    <p:sldId id="627" r:id="rId20"/>
    <p:sldId id="630" r:id="rId21"/>
    <p:sldId id="631" r:id="rId22"/>
    <p:sldId id="633" r:id="rId23"/>
    <p:sldId id="634" r:id="rId24"/>
    <p:sldId id="636" r:id="rId25"/>
    <p:sldId id="638" r:id="rId26"/>
    <p:sldId id="611" r:id="rId27"/>
    <p:sldId id="644" r:id="rId28"/>
    <p:sldId id="642" r:id="rId29"/>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BD73B3-8EE5-4F76-A5A7-BDF92AC5CCC4}" type="datetimeFigureOut">
              <a:rPr lang="en-US" smtClean="0"/>
              <a:t>12/2/2020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5E803C-72CA-4F4D-BCE7-A2AE3FDE2D99}" type="slidenum">
              <a:rPr lang="en-US" smtClean="0"/>
              <a:t>‹#›</a:t>
            </a:fld>
            <a:endParaRPr lang="en-US"/>
          </a:p>
        </p:txBody>
      </p:sp>
    </p:spTree>
    <p:extLst>
      <p:ext uri="{BB962C8B-B14F-4D97-AF65-F5344CB8AC3E}">
        <p14:creationId xmlns:p14="http://schemas.microsoft.com/office/powerpoint/2010/main" val="777237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2242381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294402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980580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E246C009-0728-40D7-8A2F-B882DEE4FF8D}" type="datetime8">
              <a:rPr lang="fa-IR" smtClean="0">
                <a:solidFill>
                  <a:prstClr val="white">
                    <a:shade val="50000"/>
                  </a:prstClr>
                </a:solidFill>
              </a:rPr>
              <a:pPr/>
              <a:t>20/دسامبر/2</a:t>
            </a:fld>
            <a:endParaRPr lang="fa-IR">
              <a:solidFill>
                <a:prstClr val="white">
                  <a:shade val="50000"/>
                </a:prstClr>
              </a:solidFill>
            </a:endParaRPr>
          </a:p>
        </p:txBody>
      </p:sp>
      <p:sp>
        <p:nvSpPr>
          <p:cNvPr id="17" name="Footer Placeholder 16"/>
          <p:cNvSpPr>
            <a:spLocks noGrp="1"/>
          </p:cNvSpPr>
          <p:nvPr>
            <p:ph type="ftr" sz="quarter" idx="11"/>
          </p:nvPr>
        </p:nvSpPr>
        <p:spPr/>
        <p:txBody>
          <a:bodyPr/>
          <a:lstStyle/>
          <a:p>
            <a:r>
              <a:rPr lang="fa-IR" smtClean="0">
                <a:solidFill>
                  <a:prstClr val="white">
                    <a:shade val="50000"/>
                  </a:prstClr>
                </a:solidFill>
              </a:rPr>
              <a:t>خلیلی-پاییز92</a:t>
            </a:r>
            <a:endParaRPr lang="fa-IR">
              <a:solidFill>
                <a:prstClr val="white">
                  <a:shade val="50000"/>
                </a:prstClr>
              </a:solidFill>
            </a:endParaRPr>
          </a:p>
        </p:txBody>
      </p:sp>
      <p:sp>
        <p:nvSpPr>
          <p:cNvPr id="29" name="Slide Number Placeholder 28"/>
          <p:cNvSpPr>
            <a:spLocks noGrp="1"/>
          </p:cNvSpPr>
          <p:nvPr>
            <p:ph type="sldNum" sz="quarter" idx="12"/>
          </p:nvPr>
        </p:nvSpPr>
        <p:spPr/>
        <p:txBody>
          <a:body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65142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3735CE7-2B92-4268-9E3A-9A5E1528AC43}" type="datetime8">
              <a:rPr lang="fa-IR" smtClean="0">
                <a:solidFill>
                  <a:prstClr val="white">
                    <a:shade val="50000"/>
                  </a:prstClr>
                </a:solidFill>
              </a:rPr>
              <a:pPr/>
              <a:t>20/دسامبر/2</a:t>
            </a:fld>
            <a:endParaRPr lang="fa-IR">
              <a:solidFill>
                <a:prstClr val="white">
                  <a:shade val="50000"/>
                </a:prstClr>
              </a:solidFill>
            </a:endParaRPr>
          </a:p>
        </p:txBody>
      </p:sp>
      <p:sp>
        <p:nvSpPr>
          <p:cNvPr id="5" name="Footer Placeholder 4"/>
          <p:cNvSpPr>
            <a:spLocks noGrp="1"/>
          </p:cNvSpPr>
          <p:nvPr>
            <p:ph type="ftr" sz="quarter" idx="11"/>
          </p:nvPr>
        </p:nvSpPr>
        <p:spPr/>
        <p:txBody>
          <a:bodyPr/>
          <a:lstStyle/>
          <a:p>
            <a:r>
              <a:rPr lang="fa-IR" smtClean="0">
                <a:solidFill>
                  <a:prstClr val="white">
                    <a:shade val="50000"/>
                  </a:prstClr>
                </a:solidFill>
              </a:rPr>
              <a:t>خلیلی-پاییز92</a:t>
            </a:r>
            <a:endParaRPr lang="fa-IR">
              <a:solidFill>
                <a:prstClr val="white">
                  <a:shade val="50000"/>
                </a:prstClr>
              </a:solidFill>
            </a:endParaRPr>
          </a:p>
        </p:txBody>
      </p:sp>
      <p:sp>
        <p:nvSpPr>
          <p:cNvPr id="6" name="Slide Number Placeholder 5"/>
          <p:cNvSpPr>
            <a:spLocks noGrp="1"/>
          </p:cNvSpPr>
          <p:nvPr>
            <p:ph type="sldNum" sz="quarter" idx="12"/>
          </p:nvPr>
        </p:nvSpPr>
        <p:spPr/>
        <p:txBody>
          <a:body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Tree>
    <p:extLst>
      <p:ext uri="{BB962C8B-B14F-4D97-AF65-F5344CB8AC3E}">
        <p14:creationId xmlns:p14="http://schemas.microsoft.com/office/powerpoint/2010/main" val="2713096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C3E5C7B-17A6-4205-BF44-AE56F020BA76}" type="datetime8">
              <a:rPr lang="fa-IR" smtClean="0">
                <a:solidFill>
                  <a:prstClr val="white">
                    <a:shade val="50000"/>
                  </a:prstClr>
                </a:solidFill>
              </a:rPr>
              <a:pPr/>
              <a:t>20/دسامبر/2</a:t>
            </a:fld>
            <a:endParaRPr lang="fa-IR">
              <a:solidFill>
                <a:prstClr val="white">
                  <a:shade val="50000"/>
                </a:prstClr>
              </a:solidFill>
            </a:endParaRPr>
          </a:p>
        </p:txBody>
      </p:sp>
      <p:sp>
        <p:nvSpPr>
          <p:cNvPr id="5" name="Footer Placeholder 4"/>
          <p:cNvSpPr>
            <a:spLocks noGrp="1"/>
          </p:cNvSpPr>
          <p:nvPr>
            <p:ph type="ftr" sz="quarter" idx="11"/>
          </p:nvPr>
        </p:nvSpPr>
        <p:spPr/>
        <p:txBody>
          <a:bodyPr/>
          <a:lstStyle/>
          <a:p>
            <a:r>
              <a:rPr lang="fa-IR" smtClean="0">
                <a:solidFill>
                  <a:prstClr val="white">
                    <a:shade val="50000"/>
                  </a:prstClr>
                </a:solidFill>
              </a:rPr>
              <a:t>خلیلی-پاییز92</a:t>
            </a:r>
            <a:endParaRPr lang="fa-IR">
              <a:solidFill>
                <a:prstClr val="white">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Tree>
    <p:extLst>
      <p:ext uri="{BB962C8B-B14F-4D97-AF65-F5344CB8AC3E}">
        <p14:creationId xmlns:p14="http://schemas.microsoft.com/office/powerpoint/2010/main" val="171967350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F4CA35F-AD01-47A2-A281-C3FDE84B2F94}" type="datetime8">
              <a:rPr lang="fa-IR" smtClean="0">
                <a:solidFill>
                  <a:prstClr val="white">
                    <a:shade val="50000"/>
                  </a:prstClr>
                </a:solidFill>
              </a:rPr>
              <a:pPr/>
              <a:t>20/دسامبر/2</a:t>
            </a:fld>
            <a:endParaRPr lang="fa-IR">
              <a:solidFill>
                <a:prstClr val="white">
                  <a:shade val="50000"/>
                </a:prstClr>
              </a:solidFill>
            </a:endParaRPr>
          </a:p>
        </p:txBody>
      </p:sp>
      <p:sp>
        <p:nvSpPr>
          <p:cNvPr id="6" name="Footer Placeholder 5"/>
          <p:cNvSpPr>
            <a:spLocks noGrp="1"/>
          </p:cNvSpPr>
          <p:nvPr>
            <p:ph type="ftr" sz="quarter" idx="11"/>
          </p:nvPr>
        </p:nvSpPr>
        <p:spPr/>
        <p:txBody>
          <a:bodyPr/>
          <a:lstStyle/>
          <a:p>
            <a:r>
              <a:rPr lang="fa-IR" smtClean="0">
                <a:solidFill>
                  <a:prstClr val="white">
                    <a:shade val="50000"/>
                  </a:prstClr>
                </a:solidFill>
              </a:rPr>
              <a:t>خلیلی-پاییز92</a:t>
            </a:r>
            <a:endParaRPr lang="fa-IR">
              <a:solidFill>
                <a:prstClr val="white">
                  <a:shade val="50000"/>
                </a:prstClr>
              </a:solidFill>
            </a:endParaRPr>
          </a:p>
        </p:txBody>
      </p:sp>
      <p:sp>
        <p:nvSpPr>
          <p:cNvPr id="7" name="Slide Number Placeholder 6"/>
          <p:cNvSpPr>
            <a:spLocks noGrp="1"/>
          </p:cNvSpPr>
          <p:nvPr>
            <p:ph type="sldNum" sz="quarter" idx="12"/>
          </p:nvPr>
        </p:nvSpPr>
        <p:spPr/>
        <p:txBody>
          <a:body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Tree>
    <p:extLst>
      <p:ext uri="{BB962C8B-B14F-4D97-AF65-F5344CB8AC3E}">
        <p14:creationId xmlns:p14="http://schemas.microsoft.com/office/powerpoint/2010/main" val="3890097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DCD4690-82CF-4B6F-8388-4F2CDF549EA7}" type="datetime8">
              <a:rPr lang="fa-IR" smtClean="0">
                <a:solidFill>
                  <a:prstClr val="white">
                    <a:shade val="50000"/>
                  </a:prstClr>
                </a:solidFill>
              </a:rPr>
              <a:pPr/>
              <a:t>20/دسامبر/2</a:t>
            </a:fld>
            <a:endParaRPr lang="fa-IR">
              <a:solidFill>
                <a:prstClr val="white">
                  <a:shade val="50000"/>
                </a:prstClr>
              </a:solidFill>
            </a:endParaRPr>
          </a:p>
        </p:txBody>
      </p:sp>
      <p:sp>
        <p:nvSpPr>
          <p:cNvPr id="8" name="Footer Placeholder 7"/>
          <p:cNvSpPr>
            <a:spLocks noGrp="1"/>
          </p:cNvSpPr>
          <p:nvPr>
            <p:ph type="ftr" sz="quarter" idx="11"/>
          </p:nvPr>
        </p:nvSpPr>
        <p:spPr/>
        <p:txBody>
          <a:bodyPr/>
          <a:lstStyle/>
          <a:p>
            <a:r>
              <a:rPr lang="fa-IR" smtClean="0">
                <a:solidFill>
                  <a:prstClr val="white">
                    <a:shade val="50000"/>
                  </a:prstClr>
                </a:solidFill>
              </a:rPr>
              <a:t>خلیلی-پاییز92</a:t>
            </a:r>
            <a:endParaRPr lang="fa-IR">
              <a:solidFill>
                <a:prstClr val="white">
                  <a:shade val="50000"/>
                </a:prstClr>
              </a:solidFill>
            </a:endParaRPr>
          </a:p>
        </p:txBody>
      </p:sp>
      <p:sp>
        <p:nvSpPr>
          <p:cNvPr id="9" name="Slide Number Placeholder 8"/>
          <p:cNvSpPr>
            <a:spLocks noGrp="1"/>
          </p:cNvSpPr>
          <p:nvPr>
            <p:ph type="sldNum" sz="quarter" idx="12"/>
          </p:nvPr>
        </p:nvSpPr>
        <p:spPr/>
        <p:txBody>
          <a:body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Tree>
    <p:extLst>
      <p:ext uri="{BB962C8B-B14F-4D97-AF65-F5344CB8AC3E}">
        <p14:creationId xmlns:p14="http://schemas.microsoft.com/office/powerpoint/2010/main" val="3533904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B08011D-D56E-4294-8AAA-C589A376803C}" type="datetime8">
              <a:rPr lang="fa-IR" smtClean="0">
                <a:solidFill>
                  <a:prstClr val="white">
                    <a:shade val="50000"/>
                  </a:prstClr>
                </a:solidFill>
              </a:rPr>
              <a:pPr/>
              <a:t>20/دسامبر/2</a:t>
            </a:fld>
            <a:endParaRPr lang="fa-IR">
              <a:solidFill>
                <a:prstClr val="white">
                  <a:shade val="50000"/>
                </a:prstClr>
              </a:solidFill>
            </a:endParaRPr>
          </a:p>
        </p:txBody>
      </p:sp>
      <p:sp>
        <p:nvSpPr>
          <p:cNvPr id="4" name="Footer Placeholder 3"/>
          <p:cNvSpPr>
            <a:spLocks noGrp="1"/>
          </p:cNvSpPr>
          <p:nvPr>
            <p:ph type="ftr" sz="quarter" idx="11"/>
          </p:nvPr>
        </p:nvSpPr>
        <p:spPr/>
        <p:txBody>
          <a:bodyPr/>
          <a:lstStyle/>
          <a:p>
            <a:r>
              <a:rPr lang="fa-IR" smtClean="0">
                <a:solidFill>
                  <a:prstClr val="white">
                    <a:shade val="50000"/>
                  </a:prstClr>
                </a:solidFill>
              </a:rPr>
              <a:t>خلیلی-پاییز92</a:t>
            </a:r>
            <a:endParaRPr lang="fa-IR">
              <a:solidFill>
                <a:prstClr val="white">
                  <a:shade val="50000"/>
                </a:prstClr>
              </a:solidFill>
            </a:endParaRPr>
          </a:p>
        </p:txBody>
      </p:sp>
      <p:sp>
        <p:nvSpPr>
          <p:cNvPr id="5" name="Slide Number Placeholder 4"/>
          <p:cNvSpPr>
            <a:spLocks noGrp="1"/>
          </p:cNvSpPr>
          <p:nvPr>
            <p:ph type="sldNum" sz="quarter" idx="12"/>
          </p:nvPr>
        </p:nvSpPr>
        <p:spPr/>
        <p:txBody>
          <a:body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Tree>
    <p:extLst>
      <p:ext uri="{BB962C8B-B14F-4D97-AF65-F5344CB8AC3E}">
        <p14:creationId xmlns:p14="http://schemas.microsoft.com/office/powerpoint/2010/main" val="263112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D76C9-1936-49AE-B913-5A54C6348311}" type="datetime8">
              <a:rPr lang="fa-IR" smtClean="0">
                <a:solidFill>
                  <a:prstClr val="white">
                    <a:shade val="50000"/>
                  </a:prstClr>
                </a:solidFill>
              </a:rPr>
              <a:pPr/>
              <a:t>20/دسامبر/2</a:t>
            </a:fld>
            <a:endParaRPr lang="fa-IR">
              <a:solidFill>
                <a:prstClr val="white">
                  <a:shade val="50000"/>
                </a:prstClr>
              </a:solidFill>
            </a:endParaRPr>
          </a:p>
        </p:txBody>
      </p:sp>
      <p:sp>
        <p:nvSpPr>
          <p:cNvPr id="3" name="Footer Placeholder 2"/>
          <p:cNvSpPr>
            <a:spLocks noGrp="1"/>
          </p:cNvSpPr>
          <p:nvPr>
            <p:ph type="ftr" sz="quarter" idx="11"/>
          </p:nvPr>
        </p:nvSpPr>
        <p:spPr/>
        <p:txBody>
          <a:bodyPr/>
          <a:lstStyle/>
          <a:p>
            <a:r>
              <a:rPr lang="fa-IR" smtClean="0">
                <a:solidFill>
                  <a:prstClr val="white">
                    <a:shade val="50000"/>
                  </a:prstClr>
                </a:solidFill>
              </a:rPr>
              <a:t>خلیلی-پاییز92</a:t>
            </a:r>
            <a:endParaRPr lang="fa-IR">
              <a:solidFill>
                <a:prstClr val="white">
                  <a:shade val="50000"/>
                </a:prstClr>
              </a:solidFill>
            </a:endParaRPr>
          </a:p>
        </p:txBody>
      </p:sp>
      <p:sp>
        <p:nvSpPr>
          <p:cNvPr id="4" name="Slide Number Placeholder 3"/>
          <p:cNvSpPr>
            <a:spLocks noGrp="1"/>
          </p:cNvSpPr>
          <p:nvPr>
            <p:ph type="sldNum" sz="quarter" idx="12"/>
          </p:nvPr>
        </p:nvSpPr>
        <p:spPr/>
        <p:txBody>
          <a:body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Tree>
    <p:extLst>
      <p:ext uri="{BB962C8B-B14F-4D97-AF65-F5344CB8AC3E}">
        <p14:creationId xmlns:p14="http://schemas.microsoft.com/office/powerpoint/2010/main" val="3438427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739059E-34E1-4BBF-8841-F564433291D4}" type="datetime8">
              <a:rPr lang="fa-IR" smtClean="0">
                <a:solidFill>
                  <a:prstClr val="white">
                    <a:shade val="50000"/>
                  </a:prstClr>
                </a:solidFill>
              </a:rPr>
              <a:pPr/>
              <a:t>20/دسامبر/2</a:t>
            </a:fld>
            <a:endParaRPr lang="fa-IR">
              <a:solidFill>
                <a:prstClr val="white">
                  <a:shade val="50000"/>
                </a:prstClr>
              </a:solidFill>
            </a:endParaRPr>
          </a:p>
        </p:txBody>
      </p:sp>
      <p:sp>
        <p:nvSpPr>
          <p:cNvPr id="6" name="Footer Placeholder 5"/>
          <p:cNvSpPr>
            <a:spLocks noGrp="1"/>
          </p:cNvSpPr>
          <p:nvPr>
            <p:ph type="ftr" sz="quarter" idx="11"/>
          </p:nvPr>
        </p:nvSpPr>
        <p:spPr/>
        <p:txBody>
          <a:bodyPr/>
          <a:lstStyle/>
          <a:p>
            <a:r>
              <a:rPr lang="fa-IR" smtClean="0">
                <a:solidFill>
                  <a:prstClr val="white">
                    <a:shade val="50000"/>
                  </a:prstClr>
                </a:solidFill>
              </a:rPr>
              <a:t>خلیلی-پاییز92</a:t>
            </a:r>
            <a:endParaRPr lang="fa-IR">
              <a:solidFill>
                <a:prstClr val="white">
                  <a:shade val="50000"/>
                </a:prstClr>
              </a:solidFill>
            </a:endParaRPr>
          </a:p>
        </p:txBody>
      </p:sp>
      <p:sp>
        <p:nvSpPr>
          <p:cNvPr id="7" name="Slide Number Placeholder 6"/>
          <p:cNvSpPr>
            <a:spLocks noGrp="1"/>
          </p:cNvSpPr>
          <p:nvPr>
            <p:ph type="sldNum" sz="quarter" idx="12"/>
          </p:nvPr>
        </p:nvSpPr>
        <p:spPr/>
        <p:txBody>
          <a:body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Tree>
    <p:extLst>
      <p:ext uri="{BB962C8B-B14F-4D97-AF65-F5344CB8AC3E}">
        <p14:creationId xmlns:p14="http://schemas.microsoft.com/office/powerpoint/2010/main" val="371209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2476772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C507AF9-0966-4D4E-B60D-06DDEABF8F1B}" type="datetime8">
              <a:rPr lang="fa-IR" smtClean="0">
                <a:solidFill>
                  <a:prstClr val="white">
                    <a:shade val="50000"/>
                  </a:prstClr>
                </a:solidFill>
              </a:rPr>
              <a:pPr/>
              <a:t>20/دسامبر/2</a:t>
            </a:fld>
            <a:endParaRPr lang="fa-IR">
              <a:solidFill>
                <a:prstClr val="white">
                  <a:shade val="50000"/>
                </a:prstClr>
              </a:solidFill>
            </a:endParaRPr>
          </a:p>
        </p:txBody>
      </p:sp>
      <p:sp>
        <p:nvSpPr>
          <p:cNvPr id="6" name="Footer Placeholder 5"/>
          <p:cNvSpPr>
            <a:spLocks noGrp="1"/>
          </p:cNvSpPr>
          <p:nvPr>
            <p:ph type="ftr" sz="quarter" idx="11"/>
          </p:nvPr>
        </p:nvSpPr>
        <p:spPr/>
        <p:txBody>
          <a:bodyPr/>
          <a:lstStyle/>
          <a:p>
            <a:r>
              <a:rPr lang="fa-IR" smtClean="0">
                <a:solidFill>
                  <a:prstClr val="white">
                    <a:shade val="50000"/>
                  </a:prstClr>
                </a:solidFill>
              </a:rPr>
              <a:t>خلیلی-پاییز92</a:t>
            </a:r>
            <a:endParaRPr lang="fa-IR">
              <a:solidFill>
                <a:prstClr val="white">
                  <a:shade val="50000"/>
                </a:prstClr>
              </a:solidFill>
            </a:endParaRPr>
          </a:p>
        </p:txBody>
      </p:sp>
      <p:sp>
        <p:nvSpPr>
          <p:cNvPr id="7" name="Slide Number Placeholder 6"/>
          <p:cNvSpPr>
            <a:spLocks noGrp="1"/>
          </p:cNvSpPr>
          <p:nvPr>
            <p:ph type="sldNum" sz="quarter" idx="12"/>
          </p:nvPr>
        </p:nvSpPr>
        <p:spPr/>
        <p:txBody>
          <a:body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Tree>
    <p:extLst>
      <p:ext uri="{BB962C8B-B14F-4D97-AF65-F5344CB8AC3E}">
        <p14:creationId xmlns:p14="http://schemas.microsoft.com/office/powerpoint/2010/main" val="3851814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2C21576-CB88-499C-89F9-99CAC3BE4D56}" type="datetime8">
              <a:rPr lang="fa-IR" smtClean="0">
                <a:solidFill>
                  <a:prstClr val="white">
                    <a:shade val="50000"/>
                  </a:prstClr>
                </a:solidFill>
              </a:rPr>
              <a:pPr/>
              <a:t>20/دسامبر/2</a:t>
            </a:fld>
            <a:endParaRPr lang="fa-IR">
              <a:solidFill>
                <a:prstClr val="white">
                  <a:shade val="50000"/>
                </a:prstClr>
              </a:solidFill>
            </a:endParaRPr>
          </a:p>
        </p:txBody>
      </p:sp>
      <p:sp>
        <p:nvSpPr>
          <p:cNvPr id="5" name="Footer Placeholder 4"/>
          <p:cNvSpPr>
            <a:spLocks noGrp="1"/>
          </p:cNvSpPr>
          <p:nvPr>
            <p:ph type="ftr" sz="quarter" idx="11"/>
          </p:nvPr>
        </p:nvSpPr>
        <p:spPr/>
        <p:txBody>
          <a:bodyPr/>
          <a:lstStyle/>
          <a:p>
            <a:r>
              <a:rPr lang="fa-IR" smtClean="0">
                <a:solidFill>
                  <a:prstClr val="white">
                    <a:shade val="50000"/>
                  </a:prstClr>
                </a:solidFill>
              </a:rPr>
              <a:t>خلیلی-پاییز92</a:t>
            </a:r>
            <a:endParaRPr lang="fa-IR">
              <a:solidFill>
                <a:prstClr val="white">
                  <a:shade val="50000"/>
                </a:prstClr>
              </a:solidFill>
            </a:endParaRPr>
          </a:p>
        </p:txBody>
      </p:sp>
      <p:sp>
        <p:nvSpPr>
          <p:cNvPr id="6" name="Slide Number Placeholder 5"/>
          <p:cNvSpPr>
            <a:spLocks noGrp="1"/>
          </p:cNvSpPr>
          <p:nvPr>
            <p:ph type="sldNum" sz="quarter" idx="12"/>
          </p:nvPr>
        </p:nvSpPr>
        <p:spPr/>
        <p:txBody>
          <a:body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Tree>
    <p:extLst>
      <p:ext uri="{BB962C8B-B14F-4D97-AF65-F5344CB8AC3E}">
        <p14:creationId xmlns:p14="http://schemas.microsoft.com/office/powerpoint/2010/main" val="1958040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9C6B35F-43AA-46A3-AEC9-52770E310645}" type="datetime8">
              <a:rPr lang="fa-IR" smtClean="0">
                <a:solidFill>
                  <a:prstClr val="white">
                    <a:shade val="50000"/>
                  </a:prstClr>
                </a:solidFill>
              </a:rPr>
              <a:pPr/>
              <a:t>20/دسامبر/2</a:t>
            </a:fld>
            <a:endParaRPr lang="fa-IR">
              <a:solidFill>
                <a:prstClr val="white">
                  <a:shade val="50000"/>
                </a:prstClr>
              </a:solidFill>
            </a:endParaRPr>
          </a:p>
        </p:txBody>
      </p:sp>
      <p:sp>
        <p:nvSpPr>
          <p:cNvPr id="5" name="Footer Placeholder 4"/>
          <p:cNvSpPr>
            <a:spLocks noGrp="1"/>
          </p:cNvSpPr>
          <p:nvPr>
            <p:ph type="ftr" sz="quarter" idx="11"/>
          </p:nvPr>
        </p:nvSpPr>
        <p:spPr/>
        <p:txBody>
          <a:bodyPr/>
          <a:lstStyle/>
          <a:p>
            <a:r>
              <a:rPr lang="fa-IR" smtClean="0">
                <a:solidFill>
                  <a:prstClr val="white">
                    <a:shade val="50000"/>
                  </a:prstClr>
                </a:solidFill>
              </a:rPr>
              <a:t>خلیلی-پاییز92</a:t>
            </a:r>
            <a:endParaRPr lang="fa-IR">
              <a:solidFill>
                <a:prstClr val="white">
                  <a:shade val="50000"/>
                </a:prstClr>
              </a:solidFill>
            </a:endParaRPr>
          </a:p>
        </p:txBody>
      </p:sp>
      <p:sp>
        <p:nvSpPr>
          <p:cNvPr id="6" name="Slide Number Placeholder 5"/>
          <p:cNvSpPr>
            <a:spLocks noGrp="1"/>
          </p:cNvSpPr>
          <p:nvPr>
            <p:ph type="sldNum" sz="quarter" idx="12"/>
          </p:nvPr>
        </p:nvSpPr>
        <p:spPr/>
        <p:txBody>
          <a:body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Tree>
    <p:extLst>
      <p:ext uri="{BB962C8B-B14F-4D97-AF65-F5344CB8AC3E}">
        <p14:creationId xmlns:p14="http://schemas.microsoft.com/office/powerpoint/2010/main" val="460745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1629781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1234973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655652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3284660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1644692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3463855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2347587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0158A1-C6DF-4570-91E1-6520EC721CC0}" type="datetimeFigureOut">
              <a:rPr lang="fa-IR" smtClean="0"/>
              <a:pPr/>
              <a:t>1442/04/17</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E4425C-AC51-4082-A89B-AF95F669A948}" type="slidenum">
              <a:rPr lang="fa-IR" smtClean="0"/>
              <a:pPr/>
              <a:t>‹#›</a:t>
            </a:fld>
            <a:endParaRPr lang="fa-IR"/>
          </a:p>
        </p:txBody>
      </p:sp>
    </p:spTree>
    <p:extLst>
      <p:ext uri="{BB962C8B-B14F-4D97-AF65-F5344CB8AC3E}">
        <p14:creationId xmlns:p14="http://schemas.microsoft.com/office/powerpoint/2010/main" val="24770864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2BCF3485-7010-432B-9655-A0D2A5320288}" type="datetime8">
              <a:rPr lang="fa-IR" smtClean="0">
                <a:solidFill>
                  <a:prstClr val="white">
                    <a:shade val="50000"/>
                  </a:prstClr>
                </a:solidFill>
              </a:rPr>
              <a:pPr/>
              <a:t>20/دسامبر/2</a:t>
            </a:fld>
            <a:endParaRPr lang="fa-IR">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fa-IR" smtClean="0">
                <a:solidFill>
                  <a:prstClr val="white">
                    <a:shade val="50000"/>
                  </a:prstClr>
                </a:solidFill>
              </a:rPr>
              <a:t>خلیلی-پاییز92</a:t>
            </a:r>
            <a:endParaRPr lang="fa-IR">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Tree>
    <p:extLst>
      <p:ext uri="{BB962C8B-B14F-4D97-AF65-F5344CB8AC3E}">
        <p14:creationId xmlns:p14="http://schemas.microsoft.com/office/powerpoint/2010/main" val="2412038378"/>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ctr" rtl="1"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r" rtl="1"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r" rtl="1"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r" rtl="1"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r" rtl="1"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r" rtl="1"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r" rtl="1"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r" rtl="1"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r" rtl="1"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r" rtl="1"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5.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23528" y="1340768"/>
            <a:ext cx="4184204" cy="4608512"/>
          </a:xfrm>
        </p:spPr>
        <p:txBody>
          <a:bodyPr>
            <a:normAutofit lnSpcReduction="10000"/>
          </a:bodyPr>
          <a:lstStyle/>
          <a:p>
            <a:pPr algn="r" rtl="1"/>
            <a:r>
              <a:rPr lang="fa-IR" sz="1800" dirty="0" smtClean="0">
                <a:cs typeface="B Yagut"/>
              </a:rPr>
              <a:t>تصویر پرسنلی مدرس :</a:t>
            </a:r>
          </a:p>
          <a:p>
            <a:pPr marL="0" indent="0" algn="r" rtl="1">
              <a:buNone/>
            </a:pPr>
            <a:endParaRPr lang="fa-IR" sz="1800" dirty="0">
              <a:cs typeface="B Yagut"/>
            </a:endParaRPr>
          </a:p>
          <a:p>
            <a:pPr marL="0" indent="0" algn="r" rtl="1">
              <a:buNone/>
            </a:pPr>
            <a:endParaRPr lang="en-US" sz="1800" dirty="0" smtClean="0">
              <a:cs typeface="B Yagut"/>
            </a:endParaRPr>
          </a:p>
          <a:p>
            <a:pPr marL="0" indent="0" algn="r" rtl="1">
              <a:buNone/>
            </a:pPr>
            <a:endParaRPr lang="fa-IR" sz="1800" dirty="0" smtClean="0">
              <a:cs typeface="B Yagut"/>
            </a:endParaRPr>
          </a:p>
          <a:p>
            <a:pPr algn="r" rtl="1"/>
            <a:r>
              <a:rPr lang="fa-IR" sz="2000" dirty="0" smtClean="0">
                <a:cs typeface="B Yagut"/>
              </a:rPr>
              <a:t>نام نام خانوادگی مدرس : </a:t>
            </a:r>
          </a:p>
          <a:p>
            <a:pPr marL="0" indent="0" algn="r" rtl="1">
              <a:buNone/>
            </a:pPr>
            <a:r>
              <a:rPr lang="fa-IR" sz="2000" dirty="0">
                <a:cs typeface="B Yagut"/>
              </a:rPr>
              <a:t> </a:t>
            </a:r>
            <a:r>
              <a:rPr lang="fa-IR" sz="2000" dirty="0" smtClean="0">
                <a:cs typeface="B Yagut"/>
              </a:rPr>
              <a:t> فریبا بهمن پور</a:t>
            </a:r>
          </a:p>
          <a:p>
            <a:pPr marL="0" indent="0" algn="r" rtl="1">
              <a:buNone/>
            </a:pPr>
            <a:endParaRPr lang="fa-IR" sz="2000" dirty="0" smtClean="0">
              <a:cs typeface="B Yagut"/>
            </a:endParaRPr>
          </a:p>
          <a:p>
            <a:pPr algn="r" rtl="1"/>
            <a:r>
              <a:rPr lang="fa-IR" sz="2000" dirty="0" smtClean="0">
                <a:cs typeface="B Yagut"/>
              </a:rPr>
              <a:t>مدرک تحصیلی : </a:t>
            </a:r>
          </a:p>
          <a:p>
            <a:pPr marL="0" indent="0" algn="r" rtl="1">
              <a:buNone/>
            </a:pPr>
            <a:r>
              <a:rPr lang="fa-IR" sz="2000" dirty="0">
                <a:cs typeface="B Yagut"/>
              </a:rPr>
              <a:t> </a:t>
            </a:r>
            <a:r>
              <a:rPr lang="fa-IR" sz="2000" dirty="0" smtClean="0">
                <a:cs typeface="B Yagut"/>
              </a:rPr>
              <a:t> کارشناس ارشد پرستاری جامعه نگر</a:t>
            </a:r>
          </a:p>
          <a:p>
            <a:pPr marL="0" indent="0" algn="r" rtl="1">
              <a:buNone/>
            </a:pPr>
            <a:endParaRPr lang="fa-IR" sz="2000" dirty="0" smtClean="0">
              <a:cs typeface="B Yagut"/>
            </a:endParaRPr>
          </a:p>
          <a:p>
            <a:pPr algn="r" rtl="1"/>
            <a:r>
              <a:rPr lang="fa-IR" sz="2000" dirty="0" smtClean="0">
                <a:cs typeface="B Yagut"/>
              </a:rPr>
              <a:t>موقعیت اشتغال سازمانی :</a:t>
            </a:r>
          </a:p>
          <a:p>
            <a:pPr marL="0" indent="0" algn="r" rtl="1">
              <a:buNone/>
            </a:pPr>
            <a:r>
              <a:rPr lang="fa-IR" sz="2000" dirty="0" smtClean="0">
                <a:cs typeface="B Yagut"/>
              </a:rPr>
              <a:t>مربی پرستاری مرکز آموزش بهورزی شهرستان لاهیجان- دانشگاه علوم پزشکی و خدمات بهداشتی درمانی گیلان</a:t>
            </a:r>
          </a:p>
          <a:p>
            <a:pPr marL="0" indent="0" algn="r" rtl="1">
              <a:buNone/>
            </a:pPr>
            <a:endParaRPr lang="en-US" sz="2000" dirty="0">
              <a:cs typeface="B Yagut"/>
            </a:endParaRPr>
          </a:p>
        </p:txBody>
      </p:sp>
      <p:sp>
        <p:nvSpPr>
          <p:cNvPr id="2" name="Rectangle 1"/>
          <p:cNvSpPr/>
          <p:nvPr/>
        </p:nvSpPr>
        <p:spPr>
          <a:xfrm flipV="1">
            <a:off x="5220072" y="404662"/>
            <a:ext cx="3528392" cy="648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sz="quarter" idx="4"/>
          </p:nvPr>
        </p:nvSpPr>
        <p:spPr>
          <a:xfrm>
            <a:off x="4572000" y="1412776"/>
            <a:ext cx="4185791" cy="4608512"/>
          </a:xfrm>
        </p:spPr>
        <p:txBody>
          <a:bodyPr>
            <a:noAutofit/>
          </a:bodyPr>
          <a:lstStyle/>
          <a:p>
            <a:pPr algn="r" rtl="1"/>
            <a:r>
              <a:rPr lang="fa-IR" sz="2000" dirty="0" smtClean="0">
                <a:cs typeface="B Yagut" panose="00000400000000000000" pitchFamily="2" charset="-78"/>
              </a:rPr>
              <a:t>حیطه درس : آناتومی و فیزیو لوژی</a:t>
            </a:r>
          </a:p>
          <a:p>
            <a:pPr algn="r" rtl="1"/>
            <a:r>
              <a:rPr lang="fa-IR" sz="2000" dirty="0" smtClean="0">
                <a:cs typeface="B Yagut" panose="00000400000000000000" pitchFamily="2" charset="-78"/>
              </a:rPr>
              <a:t>تاریخ آخرین بازنگری : 99/4/10</a:t>
            </a:r>
          </a:p>
          <a:p>
            <a:pPr algn="r" rtl="1"/>
            <a:endParaRPr lang="fa-IR" sz="2000" dirty="0" smtClean="0">
              <a:cs typeface="B Yagut" panose="00000400000000000000" pitchFamily="2" charset="-78"/>
            </a:endParaRPr>
          </a:p>
          <a:p>
            <a:pPr algn="r" rtl="1"/>
            <a:r>
              <a:rPr lang="fa-IR" sz="2000" dirty="0" smtClean="0">
                <a:cs typeface="B Yagut" panose="00000400000000000000" pitchFamily="2" charset="-78"/>
              </a:rPr>
              <a:t>نوبت تهیه : 2</a:t>
            </a:r>
            <a:endParaRPr lang="en-US" sz="2000" dirty="0" smtClean="0">
              <a:cs typeface="B Yagut" panose="00000400000000000000" pitchFamily="2" charset="-78"/>
            </a:endParaRPr>
          </a:p>
          <a:p>
            <a:pPr algn="r" rtl="1"/>
            <a:r>
              <a:rPr lang="fa-IR" sz="2000" dirty="0" smtClean="0">
                <a:cs typeface="B Yagut" panose="00000400000000000000" pitchFamily="2" charset="-78"/>
              </a:rPr>
              <a:t>نام فایل : </a:t>
            </a:r>
            <a:r>
              <a:rPr lang="en-US" sz="1600" dirty="0" err="1">
                <a:solidFill>
                  <a:prstClr val="black"/>
                </a:solidFill>
                <a:cs typeface="B Yagut" panose="00000400000000000000" pitchFamily="2" charset="-78"/>
              </a:rPr>
              <a:t>Ap</a:t>
            </a:r>
            <a:r>
              <a:rPr lang="en-US" sz="1600" dirty="0">
                <a:solidFill>
                  <a:prstClr val="black"/>
                </a:solidFill>
                <a:cs typeface="B Yagut" panose="00000400000000000000" pitchFamily="2" charset="-78"/>
              </a:rPr>
              <a:t>- </a:t>
            </a:r>
            <a:r>
              <a:rPr lang="en-US" sz="1600" dirty="0" err="1">
                <a:solidFill>
                  <a:prstClr val="black"/>
                </a:solidFill>
                <a:cs typeface="B Yagut" panose="00000400000000000000" pitchFamily="2" charset="-78"/>
              </a:rPr>
              <a:t>dastghahe</a:t>
            </a:r>
            <a:r>
              <a:rPr lang="en-US" sz="1600" dirty="0">
                <a:solidFill>
                  <a:prstClr val="black"/>
                </a:solidFill>
                <a:cs typeface="B Yagut" panose="00000400000000000000" pitchFamily="2" charset="-78"/>
              </a:rPr>
              <a:t> </a:t>
            </a:r>
            <a:r>
              <a:rPr lang="en-US" sz="1600" dirty="0" err="1" smtClean="0">
                <a:solidFill>
                  <a:prstClr val="black"/>
                </a:solidFill>
                <a:cs typeface="B Yagut" panose="00000400000000000000" pitchFamily="2" charset="-78"/>
              </a:rPr>
              <a:t>tolid</a:t>
            </a:r>
            <a:r>
              <a:rPr lang="en-US" sz="1600" dirty="0" smtClean="0">
                <a:solidFill>
                  <a:prstClr val="black"/>
                </a:solidFill>
                <a:cs typeface="B Yagut" panose="00000400000000000000" pitchFamily="2" charset="-78"/>
              </a:rPr>
              <a:t> </a:t>
            </a:r>
            <a:r>
              <a:rPr lang="en-US" sz="1600" dirty="0" err="1" smtClean="0">
                <a:solidFill>
                  <a:prstClr val="black"/>
                </a:solidFill>
                <a:cs typeface="B Yagut" panose="00000400000000000000" pitchFamily="2" charset="-78"/>
              </a:rPr>
              <a:t>mesl</a:t>
            </a:r>
            <a:r>
              <a:rPr lang="en-US" sz="1600" dirty="0" smtClean="0">
                <a:solidFill>
                  <a:prstClr val="black"/>
                </a:solidFill>
                <a:cs typeface="B Yagut" panose="00000400000000000000" pitchFamily="2" charset="-78"/>
              </a:rPr>
              <a:t> </a:t>
            </a:r>
            <a:r>
              <a:rPr lang="en-US" sz="1600" dirty="0">
                <a:solidFill>
                  <a:prstClr val="black"/>
                </a:solidFill>
                <a:cs typeface="B Yagut" panose="00000400000000000000" pitchFamily="2" charset="-78"/>
              </a:rPr>
              <a:t>edi2</a:t>
            </a:r>
            <a:endParaRPr lang="fa-IR" sz="2000" dirty="0">
              <a:cs typeface="B Yagut" panose="00000400000000000000" pitchFamily="2" charset="-78"/>
            </a:endParaRPr>
          </a:p>
          <a:p>
            <a:pPr algn="r" rtl="1"/>
            <a:endParaRPr lang="fa-IR" sz="2000" dirty="0" smtClean="0">
              <a:cs typeface="B Yagut" panose="00000400000000000000" pitchFamily="2" charset="-78"/>
            </a:endParaRPr>
          </a:p>
          <a:p>
            <a:pPr algn="r" rtl="1"/>
            <a:r>
              <a:rPr lang="fa-IR" sz="2000" dirty="0" smtClean="0">
                <a:cs typeface="B Yagut" panose="00000400000000000000" pitchFamily="2" charset="-78"/>
              </a:rPr>
              <a:t>شیوه ارزشیابی : نظری و عملی</a:t>
            </a:r>
            <a:endParaRPr lang="en-US" sz="2000" dirty="0" smtClean="0">
              <a:cs typeface="B Yagut" panose="00000400000000000000" pitchFamily="2" charset="-7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737" y="335793"/>
            <a:ext cx="3822440" cy="7858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35791"/>
            <a:ext cx="4032448" cy="7858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0" name="Picture 6" descr="C:\Users\rozhansystem\Desktop\IMAG011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737" y="1412776"/>
            <a:ext cx="1116911" cy="124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1911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a:ln w="6350">
                  <a:noFill/>
                </a:ln>
                <a:effectLst>
                  <a:outerShdw blurRad="38100" dist="38100" dir="2700000" algn="tl">
                    <a:srgbClr val="000000">
                      <a:alpha val="43137"/>
                    </a:srgbClr>
                  </a:outerShdw>
                </a:effectLst>
                <a:latin typeface="Lucida Sans"/>
                <a:cs typeface="B Yagut" panose="00000400000000000000" pitchFamily="2" charset="-78"/>
              </a:rPr>
              <a:t>دوره قاعدگی یا دوره جنسی</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marL="548640" lvl="0" indent="-411480" algn="justLow" rtl="1">
              <a:buClr>
                <a:prstClr val="white">
                  <a:shade val="95000"/>
                </a:prstClr>
              </a:buClr>
              <a:buSzPct val="65000"/>
              <a:buNone/>
            </a:pPr>
            <a:r>
              <a:rPr lang="fa-IR" sz="2000" dirty="0" smtClean="0">
                <a:solidFill>
                  <a:prstClr val="black"/>
                </a:solidFill>
                <a:latin typeface="Book Antiqua"/>
                <a:cs typeface="B Yagut" panose="00000400000000000000" pitchFamily="2" charset="-78"/>
              </a:rPr>
              <a:t>     </a:t>
            </a:r>
            <a:r>
              <a:rPr lang="fa-IR" sz="2600" dirty="0" smtClean="0">
                <a:solidFill>
                  <a:prstClr val="black"/>
                </a:solidFill>
                <a:latin typeface="Book Antiqua"/>
                <a:cs typeface="B Yagut" panose="00000400000000000000" pitchFamily="2" charset="-78"/>
              </a:rPr>
              <a:t>فعالیت </a:t>
            </a:r>
            <a:r>
              <a:rPr lang="fa-IR" sz="2600" dirty="0">
                <a:solidFill>
                  <a:prstClr val="black"/>
                </a:solidFill>
                <a:latin typeface="Book Antiqua"/>
                <a:cs typeface="B Yagut" panose="00000400000000000000" pitchFamily="2" charset="-78"/>
              </a:rPr>
              <a:t>تخمدانها دوره </a:t>
            </a:r>
            <a:r>
              <a:rPr lang="fa-IR" sz="2600" dirty="0" smtClean="0">
                <a:solidFill>
                  <a:prstClr val="black"/>
                </a:solidFill>
                <a:latin typeface="Book Antiqua"/>
                <a:cs typeface="B Yagut" panose="00000400000000000000" pitchFamily="2" charset="-78"/>
              </a:rPr>
              <a:t>ای</a:t>
            </a:r>
            <a:r>
              <a:rPr lang="en-US" sz="2600" dirty="0" smtClean="0">
                <a:solidFill>
                  <a:prstClr val="black"/>
                </a:solidFill>
                <a:latin typeface="Book Antiqua"/>
                <a:cs typeface="B Yagut" panose="00000400000000000000" pitchFamily="2" charset="-78"/>
              </a:rPr>
              <a:t> </a:t>
            </a:r>
            <a:r>
              <a:rPr lang="fa-IR" sz="2600" dirty="0" smtClean="0">
                <a:solidFill>
                  <a:prstClr val="black"/>
                </a:solidFill>
                <a:latin typeface="Book Antiqua"/>
                <a:cs typeface="B Yagut" panose="00000400000000000000" pitchFamily="2" charset="-78"/>
              </a:rPr>
              <a:t>بوده و</a:t>
            </a:r>
            <a:r>
              <a:rPr lang="en-US" sz="2600" dirty="0" smtClean="0">
                <a:solidFill>
                  <a:prstClr val="black"/>
                </a:solidFill>
                <a:latin typeface="Book Antiqua"/>
                <a:cs typeface="B Yagut" panose="00000400000000000000" pitchFamily="2" charset="-78"/>
              </a:rPr>
              <a:t> </a:t>
            </a:r>
            <a:r>
              <a:rPr lang="fa-IR" sz="2600" dirty="0" smtClean="0">
                <a:solidFill>
                  <a:prstClr val="black"/>
                </a:solidFill>
                <a:latin typeface="Book Antiqua"/>
                <a:cs typeface="B Yagut" panose="00000400000000000000" pitchFamily="2" charset="-78"/>
              </a:rPr>
              <a:t>این </a:t>
            </a:r>
            <a:r>
              <a:rPr lang="fa-IR" sz="2600" dirty="0">
                <a:solidFill>
                  <a:prstClr val="black"/>
                </a:solidFill>
                <a:latin typeface="Book Antiqua"/>
                <a:cs typeface="B Yagut" panose="00000400000000000000" pitchFamily="2" charset="-78"/>
              </a:rPr>
              <a:t>دوره با خونریزی عادت ماهیانه شروع </a:t>
            </a:r>
            <a:r>
              <a:rPr lang="fa-IR" sz="2600" dirty="0" smtClean="0">
                <a:solidFill>
                  <a:prstClr val="black"/>
                </a:solidFill>
                <a:latin typeface="Book Antiqua"/>
                <a:cs typeface="B Yagut" panose="00000400000000000000" pitchFamily="2" charset="-78"/>
              </a:rPr>
              <a:t>و </a:t>
            </a:r>
            <a:r>
              <a:rPr lang="fa-IR" sz="2600" dirty="0">
                <a:solidFill>
                  <a:prstClr val="black"/>
                </a:solidFill>
                <a:latin typeface="Book Antiqua"/>
                <a:cs typeface="B Yagut" panose="00000400000000000000" pitchFamily="2" charset="-78"/>
              </a:rPr>
              <a:t>تا شروع دوره خونریزی بعدی به طور متوسط </a:t>
            </a:r>
            <a:r>
              <a:rPr lang="fa-IR" sz="2600" b="1" dirty="0">
                <a:solidFill>
                  <a:prstClr val="black"/>
                </a:solidFill>
                <a:latin typeface="Book Antiqua"/>
                <a:cs typeface="B Yagut" panose="00000400000000000000" pitchFamily="2" charset="-78"/>
              </a:rPr>
              <a:t>28</a:t>
            </a:r>
            <a:r>
              <a:rPr lang="fa-IR" sz="2600" dirty="0">
                <a:solidFill>
                  <a:prstClr val="black"/>
                </a:solidFill>
                <a:latin typeface="Book Antiqua"/>
                <a:cs typeface="B Yagut" panose="00000400000000000000" pitchFamily="2" charset="-78"/>
              </a:rPr>
              <a:t> روز طول می کشد.</a:t>
            </a:r>
          </a:p>
          <a:p>
            <a:pPr marL="548640" lvl="0" indent="-411480" algn="justLow" rtl="1">
              <a:buClr>
                <a:prstClr val="white">
                  <a:shade val="95000"/>
                </a:prstClr>
              </a:buClr>
              <a:buSzPct val="65000"/>
              <a:buNone/>
            </a:pPr>
            <a:r>
              <a:rPr lang="fa-IR" sz="2600" dirty="0" smtClean="0">
                <a:solidFill>
                  <a:prstClr val="black"/>
                </a:solidFill>
                <a:latin typeface="Book Antiqua"/>
                <a:cs typeface="B Yagut" panose="00000400000000000000" pitchFamily="2" charset="-78"/>
              </a:rPr>
              <a:t>     در </a:t>
            </a:r>
            <a:r>
              <a:rPr lang="fa-IR" sz="2600" dirty="0">
                <a:solidFill>
                  <a:prstClr val="black"/>
                </a:solidFill>
                <a:latin typeface="Book Antiqua"/>
                <a:cs typeface="B Yagut" panose="00000400000000000000" pitchFamily="2" charset="-78"/>
              </a:rPr>
              <a:t>هنگام بلوغ عادت ماهیانه شروع می </a:t>
            </a:r>
            <a:r>
              <a:rPr lang="fa-IR" sz="2600" dirty="0" smtClean="0">
                <a:solidFill>
                  <a:prstClr val="black"/>
                </a:solidFill>
                <a:latin typeface="Book Antiqua"/>
                <a:cs typeface="B Yagut" panose="00000400000000000000" pitchFamily="2" charset="-78"/>
              </a:rPr>
              <a:t>شود، این </a:t>
            </a:r>
            <a:r>
              <a:rPr lang="fa-IR" sz="2600" dirty="0">
                <a:solidFill>
                  <a:prstClr val="black"/>
                </a:solidFill>
                <a:latin typeface="Book Antiqua"/>
                <a:cs typeface="B Yagut" panose="00000400000000000000" pitchFamily="2" charset="-78"/>
              </a:rPr>
              <a:t>دوره ابتدا نا منظم </a:t>
            </a:r>
            <a:r>
              <a:rPr lang="fa-IR" sz="2600" dirty="0" smtClean="0">
                <a:solidFill>
                  <a:prstClr val="black"/>
                </a:solidFill>
                <a:latin typeface="Book Antiqua"/>
                <a:cs typeface="B Yagut" panose="00000400000000000000" pitchFamily="2" charset="-78"/>
              </a:rPr>
              <a:t>ولی </a:t>
            </a:r>
            <a:r>
              <a:rPr lang="fa-IR" sz="2600" dirty="0">
                <a:solidFill>
                  <a:prstClr val="black"/>
                </a:solidFill>
                <a:latin typeface="Book Antiqua"/>
                <a:cs typeface="B Yagut" panose="00000400000000000000" pitchFamily="2" charset="-78"/>
              </a:rPr>
              <a:t>کم کم </a:t>
            </a:r>
            <a:r>
              <a:rPr lang="fa-IR" sz="2600" dirty="0" smtClean="0">
                <a:solidFill>
                  <a:prstClr val="black"/>
                </a:solidFill>
                <a:latin typeface="Book Antiqua"/>
                <a:cs typeface="B Yagut" panose="00000400000000000000" pitchFamily="2" charset="-78"/>
              </a:rPr>
              <a:t>منظم می </a:t>
            </a:r>
            <a:r>
              <a:rPr lang="fa-IR" sz="2600" dirty="0">
                <a:solidFill>
                  <a:prstClr val="black"/>
                </a:solidFill>
                <a:latin typeface="Book Antiqua"/>
                <a:cs typeface="B Yagut" panose="00000400000000000000" pitchFamily="2" charset="-78"/>
              </a:rPr>
              <a:t>شود</a:t>
            </a:r>
            <a:r>
              <a:rPr lang="fa-IR" sz="2600" dirty="0" smtClean="0">
                <a:solidFill>
                  <a:prstClr val="black"/>
                </a:solidFill>
                <a:latin typeface="Book Antiqua"/>
                <a:cs typeface="B Yagut" panose="00000400000000000000" pitchFamily="2" charset="-78"/>
              </a:rPr>
              <a:t>.</a:t>
            </a:r>
            <a:endParaRPr lang="fa-IR" sz="2600" dirty="0">
              <a:solidFill>
                <a:prstClr val="black"/>
              </a:solidFill>
              <a:latin typeface="Book Antiqua"/>
              <a:cs typeface="B Yagut" panose="00000400000000000000" pitchFamily="2" charset="-78"/>
            </a:endParaRPr>
          </a:p>
          <a:p>
            <a:pPr marL="548640" lvl="0" indent="-411480" algn="justLow" rtl="1">
              <a:buClr>
                <a:prstClr val="white">
                  <a:shade val="95000"/>
                </a:prstClr>
              </a:buClr>
              <a:buSzPct val="65000"/>
              <a:buFont typeface="Wingdings 2"/>
              <a:buChar char=""/>
            </a:pPr>
            <a:r>
              <a:rPr lang="fa-IR" sz="3500" b="1" dirty="0" smtClean="0">
                <a:solidFill>
                  <a:prstClr val="black"/>
                </a:solidFill>
                <a:effectLst>
                  <a:outerShdw blurRad="38100" dist="38100" dir="2700000" algn="tl">
                    <a:srgbClr val="000000">
                      <a:alpha val="43137"/>
                    </a:srgbClr>
                  </a:outerShdw>
                </a:effectLst>
                <a:latin typeface="Book Antiqua"/>
                <a:cs typeface="B Yagut" panose="00000400000000000000" pitchFamily="2" charset="-78"/>
              </a:rPr>
              <a:t>یائسگی :</a:t>
            </a:r>
          </a:p>
          <a:p>
            <a:pPr marL="548640" lvl="0" indent="-411480" algn="justLow" rtl="1">
              <a:buClr>
                <a:prstClr val="white">
                  <a:shade val="95000"/>
                </a:prstClr>
              </a:buClr>
              <a:buSzPct val="65000"/>
              <a:buFont typeface="Wingdings 2"/>
              <a:buChar char=""/>
            </a:pPr>
            <a:r>
              <a:rPr lang="fa-IR" sz="2600" b="1" dirty="0" smtClean="0">
                <a:solidFill>
                  <a:prstClr val="black"/>
                </a:solidFill>
                <a:effectLst>
                  <a:outerShdw blurRad="38100" dist="38100" dir="2700000" algn="tl">
                    <a:srgbClr val="000000">
                      <a:alpha val="43137"/>
                    </a:srgbClr>
                  </a:outerShdw>
                </a:effectLst>
                <a:latin typeface="Book Antiqua"/>
                <a:cs typeface="B Yagut" panose="00000400000000000000" pitchFamily="2" charset="-78"/>
              </a:rPr>
              <a:t> </a:t>
            </a:r>
            <a:r>
              <a:rPr lang="fa-IR" sz="2600" dirty="0">
                <a:solidFill>
                  <a:prstClr val="black"/>
                </a:solidFill>
                <a:latin typeface="Book Antiqua"/>
                <a:cs typeface="B Yagut" panose="00000400000000000000" pitchFamily="2" charset="-78"/>
              </a:rPr>
              <a:t>هر وقت تولید هورمون از تخمدانها متوقف گردد قاعدگی قطع و یائسگی ایجاد می شود.</a:t>
            </a:r>
          </a:p>
          <a:p>
            <a:pPr marL="548640" lvl="0" indent="-411480" algn="justLow" rtl="1">
              <a:buClr>
                <a:prstClr val="white">
                  <a:shade val="95000"/>
                </a:prstClr>
              </a:buClr>
              <a:buSzPct val="65000"/>
              <a:buFont typeface="Wingdings 2"/>
              <a:buChar char=""/>
            </a:pPr>
            <a:r>
              <a:rPr lang="fa-IR" sz="2600" dirty="0">
                <a:solidFill>
                  <a:prstClr val="black"/>
                </a:solidFill>
                <a:latin typeface="Book Antiqua"/>
                <a:cs typeface="B Yagut" panose="00000400000000000000" pitchFamily="2" charset="-78"/>
              </a:rPr>
              <a:t>سن یائسگی بین </a:t>
            </a:r>
            <a:r>
              <a:rPr lang="fa-IR" sz="2600" b="1" dirty="0">
                <a:solidFill>
                  <a:prstClr val="black"/>
                </a:solidFill>
                <a:latin typeface="Book Antiqua"/>
                <a:cs typeface="B Yagut" panose="00000400000000000000" pitchFamily="2" charset="-78"/>
              </a:rPr>
              <a:t>45 تا 50 </a:t>
            </a:r>
            <a:r>
              <a:rPr lang="fa-IR" sz="2600" dirty="0">
                <a:solidFill>
                  <a:prstClr val="black"/>
                </a:solidFill>
                <a:latin typeface="Book Antiqua"/>
                <a:cs typeface="B Yagut" panose="00000400000000000000" pitchFamily="2" charset="-78"/>
              </a:rPr>
              <a:t>است. هنگام ورود به دوران یائسگی ابتدا دوره های قاعدگی نا منظم می شوند و بعد از مدتی قاعدگی برای همیشه قطع می گردد</a:t>
            </a:r>
            <a:r>
              <a:rPr lang="fa-IR" sz="2600" dirty="0" smtClean="0">
                <a:solidFill>
                  <a:prstClr val="black"/>
                </a:solidFill>
                <a:latin typeface="Book Antiqua"/>
                <a:cs typeface="B Yagut" panose="00000400000000000000" pitchFamily="2" charset="-78"/>
              </a:rPr>
              <a:t>. در </a:t>
            </a:r>
            <a:r>
              <a:rPr lang="fa-IR" sz="2600" dirty="0">
                <a:solidFill>
                  <a:prstClr val="black"/>
                </a:solidFill>
                <a:latin typeface="Book Antiqua"/>
                <a:cs typeface="B Yagut" panose="00000400000000000000" pitchFamily="2" charset="-78"/>
              </a:rPr>
              <a:t>اوایل دوران یائسگی ممکن است </a:t>
            </a:r>
            <a:r>
              <a:rPr lang="fa-IR" sz="2600" dirty="0" smtClean="0">
                <a:solidFill>
                  <a:prstClr val="black"/>
                </a:solidFill>
                <a:latin typeface="Book Antiqua"/>
                <a:cs typeface="B Yagut" panose="00000400000000000000" pitchFamily="2" charset="-78"/>
              </a:rPr>
              <a:t>خانم ها </a:t>
            </a:r>
            <a:r>
              <a:rPr lang="fa-IR" sz="2600" dirty="0">
                <a:solidFill>
                  <a:prstClr val="black"/>
                </a:solidFill>
                <a:latin typeface="Book Antiqua"/>
                <a:cs typeface="B Yagut" panose="00000400000000000000" pitchFamily="2" charset="-78"/>
              </a:rPr>
              <a:t>دچار </a:t>
            </a:r>
            <a:r>
              <a:rPr lang="fa-IR" sz="2600" dirty="0" smtClean="0">
                <a:solidFill>
                  <a:prstClr val="black"/>
                </a:solidFill>
                <a:latin typeface="Book Antiqua"/>
                <a:cs typeface="B Yagut" panose="00000400000000000000" pitchFamily="2" charset="-78"/>
              </a:rPr>
              <a:t>حالت های برافروختگی، گر </a:t>
            </a:r>
            <a:r>
              <a:rPr lang="fa-IR" sz="2600" dirty="0">
                <a:solidFill>
                  <a:prstClr val="black"/>
                </a:solidFill>
                <a:latin typeface="Book Antiqua"/>
                <a:cs typeface="B Yagut" panose="00000400000000000000" pitchFamily="2" charset="-78"/>
              </a:rPr>
              <a:t>گرفتکی</a:t>
            </a:r>
            <a:r>
              <a:rPr lang="fa-IR" sz="2600" dirty="0" smtClean="0">
                <a:solidFill>
                  <a:prstClr val="black"/>
                </a:solidFill>
                <a:latin typeface="Book Antiqua"/>
                <a:cs typeface="B Yagut" panose="00000400000000000000" pitchFamily="2" charset="-78"/>
              </a:rPr>
              <a:t>، عرق زیاد، </a:t>
            </a:r>
            <a:r>
              <a:rPr lang="fa-IR" sz="2600" dirty="0">
                <a:solidFill>
                  <a:prstClr val="black"/>
                </a:solidFill>
                <a:latin typeface="Book Antiqua"/>
                <a:cs typeface="B Yagut" panose="00000400000000000000" pitchFamily="2" charset="-78"/>
              </a:rPr>
              <a:t>طپش قلب و تغییرات فشار خون </a:t>
            </a:r>
            <a:r>
              <a:rPr lang="fa-IR" sz="2600" dirty="0" smtClean="0">
                <a:solidFill>
                  <a:prstClr val="black"/>
                </a:solidFill>
                <a:latin typeface="Book Antiqua"/>
                <a:cs typeface="B Yagut" panose="00000400000000000000" pitchFamily="2" charset="-78"/>
              </a:rPr>
              <a:t>شوند.</a:t>
            </a:r>
            <a:endParaRPr lang="en-US" sz="2600" dirty="0">
              <a:solidFill>
                <a:prstClr val="black"/>
              </a:solidFill>
              <a:latin typeface="Book Antiqua"/>
              <a:cs typeface="B Yagut" panose="00000400000000000000" pitchFamily="2" charset="-78"/>
            </a:endParaRPr>
          </a:p>
          <a:p>
            <a:endParaRPr lang="en-US" sz="2400" dirty="0">
              <a:cs typeface="B Yagut" panose="00000400000000000000" pitchFamily="2" charset="-78"/>
            </a:endParaRPr>
          </a:p>
        </p:txBody>
      </p:sp>
      <p:pic>
        <p:nvPicPr>
          <p:cNvPr id="4" name="ZOOM00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9552" y="5661248"/>
            <a:ext cx="609600" cy="609600"/>
          </a:xfrm>
          <a:prstGeom prst="rect">
            <a:avLst/>
          </a:prstGeom>
        </p:spPr>
      </p:pic>
    </p:spTree>
    <p:extLst>
      <p:ext uri="{BB962C8B-B14F-4D97-AF65-F5344CB8AC3E}">
        <p14:creationId xmlns:p14="http://schemas.microsoft.com/office/powerpoint/2010/main" val="18071838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a:ln w="6350">
                  <a:noFill/>
                </a:ln>
                <a:effectLst>
                  <a:outerShdw blurRad="38100" dist="38100" dir="2700000" algn="tl">
                    <a:srgbClr val="000000">
                      <a:alpha val="43137"/>
                    </a:srgbClr>
                  </a:outerShdw>
                </a:effectLst>
                <a:latin typeface="Lucida Sans"/>
                <a:cs typeface="B Nazanin" pitchFamily="2" charset="-78"/>
              </a:rPr>
              <a:t>وقایع رحمی دوره جنسی</a:t>
            </a:r>
            <a:endParaRPr lang="en-US" sz="32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67544" y="1605774"/>
            <a:ext cx="8229600" cy="4525963"/>
          </a:xfrm>
        </p:spPr>
        <p:txBody>
          <a:bodyPr>
            <a:normAutofit/>
          </a:bodyPr>
          <a:lstStyle/>
          <a:p>
            <a:pPr marL="548640" lvl="0" indent="-411480" algn="just" rtl="1">
              <a:buClr>
                <a:prstClr val="white">
                  <a:shade val="95000"/>
                </a:prstClr>
              </a:buClr>
              <a:buSzPct val="65000"/>
              <a:buNone/>
            </a:pPr>
            <a:r>
              <a:rPr lang="fa-IR" sz="2000" dirty="0" smtClean="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در </a:t>
            </a:r>
            <a:r>
              <a:rPr lang="fa-IR" sz="2400" dirty="0">
                <a:solidFill>
                  <a:prstClr val="black"/>
                </a:solidFill>
                <a:latin typeface="Book Antiqua"/>
                <a:cs typeface="B Yagut" panose="00000400000000000000" pitchFamily="2" charset="-78"/>
              </a:rPr>
              <a:t>پنج روز اول جدار رحم در حال ریزش است</a:t>
            </a:r>
            <a:r>
              <a:rPr lang="fa-IR" sz="2400" dirty="0" smtClean="0">
                <a:solidFill>
                  <a:prstClr val="black"/>
                </a:solidFill>
                <a:latin typeface="Book Antiqua"/>
                <a:cs typeface="B Yagut" panose="00000400000000000000" pitchFamily="2" charset="-78"/>
              </a:rPr>
              <a:t>. این </a:t>
            </a:r>
            <a:r>
              <a:rPr lang="fa-IR" sz="2400" dirty="0">
                <a:solidFill>
                  <a:prstClr val="black"/>
                </a:solidFill>
                <a:latin typeface="Book Antiqua"/>
                <a:cs typeface="B Yagut" panose="00000400000000000000" pitchFamily="2" charset="-78"/>
              </a:rPr>
              <a:t>ریزش را اصطلاحا خونروش یا خونریزی  دوره قاعدگی می گویند</a:t>
            </a:r>
            <a:r>
              <a:rPr lang="fa-IR" sz="2400" dirty="0" smtClean="0">
                <a:solidFill>
                  <a:prstClr val="black"/>
                </a:solidFill>
                <a:latin typeface="Book Antiqua"/>
                <a:cs typeface="B Yagut" panose="00000400000000000000" pitchFamily="2" charset="-78"/>
              </a:rPr>
              <a:t>. بعد </a:t>
            </a:r>
            <a:r>
              <a:rPr lang="fa-IR" sz="2400" dirty="0">
                <a:solidFill>
                  <a:prstClr val="black"/>
                </a:solidFill>
                <a:latin typeface="Book Antiqua"/>
                <a:cs typeface="B Yagut" panose="00000400000000000000" pitchFamily="2" charset="-78"/>
              </a:rPr>
              <a:t>از آن خونریزی متوقف شده آندومتر شروع به رشد ونمو </a:t>
            </a:r>
            <a:r>
              <a:rPr lang="fa-IR" sz="2400" dirty="0" smtClean="0">
                <a:solidFill>
                  <a:prstClr val="black"/>
                </a:solidFill>
                <a:latin typeface="Book Antiqua"/>
                <a:cs typeface="B Yagut" panose="00000400000000000000" pitchFamily="2" charset="-78"/>
              </a:rPr>
              <a:t>کرده که </a:t>
            </a:r>
            <a:r>
              <a:rPr lang="fa-IR" sz="2400" dirty="0">
                <a:solidFill>
                  <a:prstClr val="black"/>
                </a:solidFill>
                <a:latin typeface="Book Antiqua"/>
                <a:cs typeface="B Yagut" panose="00000400000000000000" pitchFamily="2" charset="-78"/>
              </a:rPr>
              <a:t>تا روز چهاردهم ادامه </a:t>
            </a:r>
            <a:r>
              <a:rPr lang="fa-IR" sz="2400" dirty="0" smtClean="0">
                <a:solidFill>
                  <a:prstClr val="black"/>
                </a:solidFill>
                <a:latin typeface="Book Antiqua"/>
                <a:cs typeface="B Yagut" panose="00000400000000000000" pitchFamily="2" charset="-78"/>
              </a:rPr>
              <a:t>دارد، در </a:t>
            </a:r>
            <a:r>
              <a:rPr lang="fa-IR" sz="2400" dirty="0">
                <a:solidFill>
                  <a:prstClr val="black"/>
                </a:solidFill>
                <a:latin typeface="Book Antiqua"/>
                <a:cs typeface="B Yagut" panose="00000400000000000000" pitchFamily="2" charset="-78"/>
              </a:rPr>
              <a:t>این زمان آندومتر آماده پذیرش سلول تخمک لقاح یافته با اسپرم که آن را سلول تخم می گویند است</a:t>
            </a:r>
            <a:r>
              <a:rPr lang="fa-IR" sz="2400" dirty="0" smtClean="0">
                <a:solidFill>
                  <a:prstClr val="black"/>
                </a:solidFill>
                <a:latin typeface="Book Antiqua"/>
                <a:cs typeface="B Yagut" panose="00000400000000000000" pitchFamily="2" charset="-78"/>
              </a:rPr>
              <a:t>.</a:t>
            </a:r>
          </a:p>
          <a:p>
            <a:pPr marL="548640" lvl="0" indent="-411480" algn="just"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     آندومتر رحم معمولا </a:t>
            </a:r>
            <a:r>
              <a:rPr lang="fa-IR" sz="2400" dirty="0">
                <a:solidFill>
                  <a:prstClr val="black"/>
                </a:solidFill>
                <a:latin typeface="Book Antiqua"/>
                <a:cs typeface="B Yagut" panose="00000400000000000000" pitchFamily="2" charset="-78"/>
              </a:rPr>
              <a:t>تا روز </a:t>
            </a:r>
            <a:r>
              <a:rPr lang="fa-IR" sz="2400" b="1" dirty="0">
                <a:solidFill>
                  <a:prstClr val="black"/>
                </a:solidFill>
                <a:latin typeface="Book Antiqua"/>
                <a:cs typeface="B Yagut" panose="00000400000000000000" pitchFamily="2" charset="-78"/>
              </a:rPr>
              <a:t>28</a:t>
            </a:r>
            <a:r>
              <a:rPr lang="fa-IR" sz="2400" dirty="0">
                <a:solidFill>
                  <a:prstClr val="black"/>
                </a:solidFill>
                <a:latin typeface="Book Antiqua"/>
                <a:cs typeface="B Yagut" panose="00000400000000000000" pitchFamily="2" charset="-78"/>
              </a:rPr>
              <a:t> پایدار مانده و در روز آخر مجددا خونریزی شروع می </a:t>
            </a:r>
            <a:r>
              <a:rPr lang="fa-IR" sz="2400" dirty="0" smtClean="0">
                <a:solidFill>
                  <a:prstClr val="black"/>
                </a:solidFill>
                <a:latin typeface="Book Antiqua"/>
                <a:cs typeface="B Yagut" panose="00000400000000000000" pitchFamily="2" charset="-78"/>
              </a:rPr>
              <a:t>شود، تمام </a:t>
            </a:r>
            <a:r>
              <a:rPr lang="fa-IR" sz="2400" dirty="0">
                <a:solidFill>
                  <a:prstClr val="black"/>
                </a:solidFill>
                <a:latin typeface="Book Antiqua"/>
                <a:cs typeface="B Yagut" panose="00000400000000000000" pitchFamily="2" charset="-78"/>
              </a:rPr>
              <a:t>وقایع مربوط به </a:t>
            </a:r>
            <a:r>
              <a:rPr lang="fa-IR" sz="2400" dirty="0" smtClean="0">
                <a:solidFill>
                  <a:prstClr val="black"/>
                </a:solidFill>
                <a:latin typeface="Book Antiqua"/>
                <a:cs typeface="B Yagut" panose="00000400000000000000" pitchFamily="2" charset="-78"/>
              </a:rPr>
              <a:t>دیواره </a:t>
            </a:r>
            <a:r>
              <a:rPr lang="fa-IR" sz="2400" dirty="0">
                <a:solidFill>
                  <a:prstClr val="black"/>
                </a:solidFill>
                <a:latin typeface="Book Antiqua"/>
                <a:cs typeface="B Yagut" panose="00000400000000000000" pitchFamily="2" charset="-78"/>
              </a:rPr>
              <a:t>رحمی تحت تاثیر </a:t>
            </a:r>
            <a:r>
              <a:rPr lang="fa-IR" sz="2400" dirty="0" smtClean="0">
                <a:solidFill>
                  <a:prstClr val="black"/>
                </a:solidFill>
                <a:latin typeface="Book Antiqua"/>
                <a:cs typeface="B Yagut" panose="00000400000000000000" pitchFamily="2" charset="-78"/>
              </a:rPr>
              <a:t>هورمون های </a:t>
            </a:r>
            <a:r>
              <a:rPr lang="fa-IR" sz="2400" dirty="0">
                <a:solidFill>
                  <a:prstClr val="black"/>
                </a:solidFill>
                <a:latin typeface="Book Antiqua"/>
                <a:cs typeface="B Yagut" panose="00000400000000000000" pitchFamily="2" charset="-78"/>
              </a:rPr>
              <a:t>مترشحه از تخمدان صورت می گیرد</a:t>
            </a:r>
            <a:r>
              <a:rPr lang="fa-IR" sz="2400" dirty="0" smtClean="0">
                <a:solidFill>
                  <a:prstClr val="black"/>
                </a:solidFill>
                <a:latin typeface="Book Antiqua"/>
                <a:cs typeface="B Yagut" panose="00000400000000000000" pitchFamily="2" charset="-78"/>
              </a:rPr>
              <a:t>. این هورمون ها </a:t>
            </a:r>
            <a:r>
              <a:rPr lang="fa-IR" sz="2400" dirty="0">
                <a:solidFill>
                  <a:prstClr val="black"/>
                </a:solidFill>
                <a:latin typeface="Book Antiqua"/>
                <a:cs typeface="B Yagut" panose="00000400000000000000" pitchFamily="2" charset="-78"/>
              </a:rPr>
              <a:t>استروژن و پروژسترون هستند</a:t>
            </a:r>
            <a:r>
              <a:rPr lang="fa-IR" sz="2400" dirty="0" smtClean="0">
                <a:solidFill>
                  <a:prstClr val="black"/>
                </a:solidFill>
                <a:latin typeface="Book Antiqua"/>
                <a:cs typeface="B Yagut" panose="00000400000000000000" pitchFamily="2" charset="-78"/>
              </a:rPr>
              <a:t>. </a:t>
            </a:r>
          </a:p>
          <a:p>
            <a:pPr marL="548640" lvl="0" indent="-411480" algn="just" rtl="1">
              <a:buClr>
                <a:prstClr val="white">
                  <a:shade val="95000"/>
                </a:prstClr>
              </a:buClr>
              <a:buSzPct val="65000"/>
              <a:buNone/>
            </a:pPr>
            <a:r>
              <a:rPr lang="fa-IR" sz="2400" dirty="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    کاهش </a:t>
            </a:r>
            <a:r>
              <a:rPr lang="fa-IR" sz="2400" dirty="0">
                <a:solidFill>
                  <a:prstClr val="black"/>
                </a:solidFill>
                <a:latin typeface="Book Antiqua"/>
                <a:cs typeface="B Yagut" panose="00000400000000000000" pitchFamily="2" charset="-78"/>
              </a:rPr>
              <a:t>قابل توجه این دو هورمون در اواخر یک دوره قاعدگی سبب تخریب و ریزش آندومتر می شود.</a:t>
            </a:r>
          </a:p>
          <a:p>
            <a:endParaRPr lang="en-US" sz="2400" dirty="0">
              <a:cs typeface="B Yagut" panose="00000400000000000000" pitchFamily="2" charset="-78"/>
            </a:endParaRPr>
          </a:p>
        </p:txBody>
      </p:sp>
      <p:pic>
        <p:nvPicPr>
          <p:cNvPr id="4" name="ZOOM004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7544" y="5517232"/>
            <a:ext cx="609600" cy="609600"/>
          </a:xfrm>
          <a:prstGeom prst="rect">
            <a:avLst/>
          </a:prstGeom>
        </p:spPr>
      </p:pic>
    </p:spTree>
    <p:extLst>
      <p:ext uri="{BB962C8B-B14F-4D97-AF65-F5344CB8AC3E}">
        <p14:creationId xmlns:p14="http://schemas.microsoft.com/office/powerpoint/2010/main" val="33365613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a:ln w="6350">
                  <a:noFill/>
                </a:ln>
                <a:effectLst>
                  <a:outerShdw blurRad="38100" dist="38100" dir="2700000" algn="tl">
                    <a:srgbClr val="000000">
                      <a:alpha val="43137"/>
                    </a:srgbClr>
                  </a:outerShdw>
                </a:effectLst>
                <a:latin typeface="Lucida Sans"/>
                <a:cs typeface="B Yagut" panose="00000400000000000000" pitchFamily="2" charset="-78"/>
              </a:rPr>
              <a:t>وقایع تخمدانی دوره جنسی</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p:txBody>
          <a:bodyPr>
            <a:normAutofit/>
          </a:bodyPr>
          <a:lstStyle/>
          <a:p>
            <a:pPr marL="137160" lvl="0" indent="0" algn="justLow" rtl="1">
              <a:buClr>
                <a:prstClr val="white">
                  <a:shade val="95000"/>
                </a:prstClr>
              </a:buClr>
              <a:buSzPct val="65000"/>
              <a:buNone/>
            </a:pPr>
            <a:r>
              <a:rPr lang="fa-IR" sz="2400" dirty="0">
                <a:solidFill>
                  <a:prstClr val="black"/>
                </a:solidFill>
                <a:latin typeface="Book Antiqua"/>
                <a:cs typeface="B Yagut" panose="00000400000000000000" pitchFamily="2" charset="-78"/>
              </a:rPr>
              <a:t>تخمدان حاوی تعداد زیادی سلولهای اولیه است که هر کدام از آنها در پایان یک دوره تبدیل به یک تخمک می </a:t>
            </a:r>
            <a:r>
              <a:rPr lang="fa-IR" sz="2400" dirty="0" smtClean="0">
                <a:solidFill>
                  <a:prstClr val="black"/>
                </a:solidFill>
                <a:latin typeface="Book Antiqua"/>
                <a:cs typeface="B Yagut" panose="00000400000000000000" pitchFamily="2" charset="-78"/>
              </a:rPr>
              <a:t>شوند</a:t>
            </a:r>
            <a:r>
              <a:rPr lang="fa-IR" sz="2400" dirty="0">
                <a:solidFill>
                  <a:prstClr val="black"/>
                </a:solidFill>
                <a:latin typeface="Book Antiqua"/>
                <a:cs typeface="B Yagut" panose="00000400000000000000" pitchFamily="2" charset="-78"/>
              </a:rPr>
              <a:t>. </a:t>
            </a:r>
            <a:endParaRPr lang="fa-IR" sz="2400" dirty="0" smtClean="0">
              <a:solidFill>
                <a:prstClr val="black"/>
              </a:solidFill>
              <a:latin typeface="Book Antiqua"/>
              <a:cs typeface="B Yagut" panose="00000400000000000000" pitchFamily="2" charset="-78"/>
            </a:endParaRPr>
          </a:p>
          <a:p>
            <a:pPr marL="137160" lvl="0" indent="0" algn="justLow"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اطراف </a:t>
            </a:r>
            <a:r>
              <a:rPr lang="fa-IR" sz="2400" dirty="0">
                <a:solidFill>
                  <a:prstClr val="black"/>
                </a:solidFill>
                <a:latin typeface="Book Antiqua"/>
                <a:cs typeface="B Yagut" panose="00000400000000000000" pitchFamily="2" charset="-78"/>
              </a:rPr>
              <a:t>این سلول رایک یا چند لایه سلولی احاطه نموده است و این مجموعه یک فولیکول را تشکیل می دهد. در ابتدای هر دوره یکی از فولیکولهای موجود در تخمدان شروع به رشد می </a:t>
            </a:r>
            <a:r>
              <a:rPr lang="fa-IR" sz="2400" dirty="0" smtClean="0">
                <a:solidFill>
                  <a:prstClr val="black"/>
                </a:solidFill>
                <a:latin typeface="Book Antiqua"/>
                <a:cs typeface="B Yagut" panose="00000400000000000000" pitchFamily="2" charset="-78"/>
              </a:rPr>
              <a:t>کند ضمن رشد، </a:t>
            </a:r>
            <a:r>
              <a:rPr lang="fa-IR" sz="2400" dirty="0">
                <a:solidFill>
                  <a:prstClr val="black"/>
                </a:solidFill>
                <a:latin typeface="Book Antiqua"/>
                <a:cs typeface="B Yagut" panose="00000400000000000000" pitchFamily="2" charset="-78"/>
              </a:rPr>
              <a:t>این فولیکول هورمون استروژن ترشح می کند</a:t>
            </a:r>
            <a:r>
              <a:rPr lang="fa-IR" sz="2400" dirty="0" smtClean="0">
                <a:solidFill>
                  <a:prstClr val="black"/>
                </a:solidFill>
                <a:latin typeface="Book Antiqua"/>
                <a:cs typeface="B Yagut" panose="00000400000000000000" pitchFamily="2" charset="-78"/>
              </a:rPr>
              <a:t>.</a:t>
            </a:r>
          </a:p>
          <a:p>
            <a:pPr marL="137160" lvl="0" indent="0" algn="justLow"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در </a:t>
            </a:r>
            <a:r>
              <a:rPr lang="fa-IR" sz="2400" dirty="0">
                <a:solidFill>
                  <a:prstClr val="black"/>
                </a:solidFill>
                <a:latin typeface="Book Antiqua"/>
                <a:cs typeface="B Yagut" panose="00000400000000000000" pitchFamily="2" charset="-78"/>
              </a:rPr>
              <a:t>وسط دوره حوالی روز چهاردهم فولیکول پاره شده و تخمک آزاد </a:t>
            </a:r>
            <a:r>
              <a:rPr lang="fa-IR" sz="2400" dirty="0" smtClean="0">
                <a:solidFill>
                  <a:prstClr val="black"/>
                </a:solidFill>
                <a:latin typeface="Book Antiqua"/>
                <a:cs typeface="B Yagut" panose="00000400000000000000" pitchFamily="2" charset="-78"/>
              </a:rPr>
              <a:t/>
            </a:r>
            <a:br>
              <a:rPr lang="fa-IR" sz="2400" dirty="0" smtClean="0">
                <a:solidFill>
                  <a:prstClr val="black"/>
                </a:solidFill>
                <a:latin typeface="Book Antiqua"/>
                <a:cs typeface="B Yagut" panose="00000400000000000000" pitchFamily="2" charset="-78"/>
              </a:rPr>
            </a:br>
            <a:r>
              <a:rPr lang="fa-IR" sz="2400" dirty="0" smtClean="0">
                <a:solidFill>
                  <a:prstClr val="black"/>
                </a:solidFill>
                <a:latin typeface="Book Antiqua"/>
                <a:cs typeface="B Yagut" panose="00000400000000000000" pitchFamily="2" charset="-78"/>
              </a:rPr>
              <a:t>می </a:t>
            </a:r>
            <a:r>
              <a:rPr lang="fa-IR" sz="2400" dirty="0">
                <a:solidFill>
                  <a:prstClr val="black"/>
                </a:solidFill>
                <a:latin typeface="Book Antiqua"/>
                <a:cs typeface="B Yagut" panose="00000400000000000000" pitchFamily="2" charset="-78"/>
              </a:rPr>
              <a:t>شود و فولیکول تبدیل به جسم زرد </a:t>
            </a:r>
            <a:r>
              <a:rPr lang="fa-IR" sz="2400" dirty="0" smtClean="0">
                <a:solidFill>
                  <a:prstClr val="black"/>
                </a:solidFill>
                <a:latin typeface="Book Antiqua"/>
                <a:cs typeface="B Yagut" panose="00000400000000000000" pitchFamily="2" charset="-78"/>
              </a:rPr>
              <a:t>شده و </a:t>
            </a:r>
            <a:r>
              <a:rPr lang="fa-IR" sz="2400" dirty="0">
                <a:solidFill>
                  <a:prstClr val="black"/>
                </a:solidFill>
                <a:latin typeface="Book Antiqua"/>
                <a:cs typeface="B Yagut" panose="00000400000000000000" pitchFamily="2" charset="-78"/>
              </a:rPr>
              <a:t>هورمون پروژسترون </a:t>
            </a:r>
            <a:r>
              <a:rPr lang="fa-IR" sz="2400" dirty="0" smtClean="0">
                <a:solidFill>
                  <a:prstClr val="black"/>
                </a:solidFill>
                <a:latin typeface="Book Antiqua"/>
                <a:cs typeface="B Yagut" panose="00000400000000000000" pitchFamily="2" charset="-78"/>
              </a:rPr>
              <a:t/>
            </a:r>
            <a:br>
              <a:rPr lang="fa-IR" sz="2400" dirty="0" smtClean="0">
                <a:solidFill>
                  <a:prstClr val="black"/>
                </a:solidFill>
                <a:latin typeface="Book Antiqua"/>
                <a:cs typeface="B Yagut" panose="00000400000000000000" pitchFamily="2" charset="-78"/>
              </a:rPr>
            </a:br>
            <a:r>
              <a:rPr lang="fa-IR" sz="2400" dirty="0" smtClean="0">
                <a:solidFill>
                  <a:prstClr val="black"/>
                </a:solidFill>
                <a:latin typeface="Book Antiqua"/>
                <a:cs typeface="B Yagut" panose="00000400000000000000" pitchFamily="2" charset="-78"/>
              </a:rPr>
              <a:t>ترشح </a:t>
            </a:r>
            <a:r>
              <a:rPr lang="fa-IR" sz="2400" dirty="0">
                <a:solidFill>
                  <a:prstClr val="black"/>
                </a:solidFill>
                <a:latin typeface="Book Antiqua"/>
                <a:cs typeface="B Yagut" panose="00000400000000000000" pitchFamily="2" charset="-78"/>
              </a:rPr>
              <a:t>می کند و تا پایان روز بیست وهشتم </a:t>
            </a:r>
            <a:r>
              <a:rPr lang="fa-IR" sz="2400" dirty="0" smtClean="0">
                <a:solidFill>
                  <a:prstClr val="black"/>
                </a:solidFill>
                <a:latin typeface="Book Antiqua"/>
                <a:cs typeface="B Yagut" panose="00000400000000000000" pitchFamily="2" charset="-78"/>
              </a:rPr>
              <a:t>قاعدگی، </a:t>
            </a:r>
            <a:r>
              <a:rPr lang="fa-IR" sz="2400" dirty="0">
                <a:solidFill>
                  <a:prstClr val="black"/>
                </a:solidFill>
                <a:latin typeface="Book Antiqua"/>
                <a:cs typeface="B Yagut" panose="00000400000000000000" pitchFamily="2" charset="-78"/>
              </a:rPr>
              <a:t>تبدیل به جسم سفید که فاقد هر گونه ترشح هورمون است می شود.</a:t>
            </a:r>
            <a:endParaRPr lang="en-US" sz="2400" dirty="0">
              <a:solidFill>
                <a:prstClr val="black"/>
              </a:solidFill>
              <a:latin typeface="Book Antiqua"/>
              <a:cs typeface="B Yagut" panose="00000400000000000000" pitchFamily="2" charset="-78"/>
            </a:endParaRPr>
          </a:p>
          <a:p>
            <a:endParaRPr lang="en-US" sz="2400" dirty="0">
              <a:cs typeface="B Yagut" panose="00000400000000000000" pitchFamily="2" charset="-78"/>
            </a:endParaRPr>
          </a:p>
        </p:txBody>
      </p:sp>
      <p:pic>
        <p:nvPicPr>
          <p:cNvPr id="4" name="ZOOM004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9592" y="5373216"/>
            <a:ext cx="609600" cy="609600"/>
          </a:xfrm>
          <a:prstGeom prst="rect">
            <a:avLst/>
          </a:prstGeom>
        </p:spPr>
      </p:pic>
    </p:spTree>
    <p:extLst>
      <p:ext uri="{BB962C8B-B14F-4D97-AF65-F5344CB8AC3E}">
        <p14:creationId xmlns:p14="http://schemas.microsoft.com/office/powerpoint/2010/main" val="3545475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fa-IR" sz="3600" dirty="0">
              <a:cs typeface="B Nazanin" pitchFamily="2" charset="-78"/>
            </a:endParaRPr>
          </a:p>
        </p:txBody>
      </p:sp>
      <p:pic>
        <p:nvPicPr>
          <p:cNvPr id="4098" name="Picture 2" descr="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95"/>
            <a:ext cx="9144000" cy="692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OOM00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7544" y="5661248"/>
            <a:ext cx="609600" cy="609600"/>
          </a:xfrm>
          <a:prstGeom prst="rect">
            <a:avLst/>
          </a:prstGeom>
        </p:spPr>
      </p:pic>
    </p:spTree>
    <p:extLst>
      <p:ext uri="{BB962C8B-B14F-4D97-AF65-F5344CB8AC3E}">
        <p14:creationId xmlns:p14="http://schemas.microsoft.com/office/powerpoint/2010/main" val="6827678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836712"/>
            <a:ext cx="8229600" cy="5616624"/>
          </a:xfrm>
        </p:spPr>
        <p:txBody>
          <a:bodyPr>
            <a:normAutofit fontScale="92500" lnSpcReduction="20000"/>
          </a:bodyPr>
          <a:lstStyle/>
          <a:p>
            <a:pPr marL="548640" lvl="0" indent="-411480" algn="r" rtl="1">
              <a:buClr>
                <a:prstClr val="white">
                  <a:shade val="95000"/>
                </a:prstClr>
              </a:buClr>
              <a:buSzPct val="65000"/>
              <a:buFont typeface="Wingdings 2"/>
              <a:buChar char=""/>
            </a:pPr>
            <a:r>
              <a:rPr lang="fa-IR" sz="3500" b="1" dirty="0" smtClean="0">
                <a:effectLst>
                  <a:outerShdw blurRad="38100" dist="38100" dir="2700000" algn="tl">
                    <a:srgbClr val="000000">
                      <a:alpha val="43137"/>
                    </a:srgbClr>
                  </a:outerShdw>
                </a:effectLst>
                <a:latin typeface="Book Antiqua"/>
                <a:cs typeface="B Yagut" panose="00000400000000000000" pitchFamily="2" charset="-78"/>
              </a:rPr>
              <a:t>ادامه :</a:t>
            </a:r>
          </a:p>
          <a:p>
            <a:pPr marL="548640" lvl="0" indent="-411480" algn="just" rtl="1">
              <a:buClr>
                <a:prstClr val="white">
                  <a:shade val="95000"/>
                </a:prstClr>
              </a:buClr>
              <a:buSzPct val="65000"/>
              <a:buFont typeface="Wingdings 2"/>
              <a:buChar char=""/>
            </a:pPr>
            <a:r>
              <a:rPr lang="fa-IR" sz="2600" dirty="0" smtClean="0">
                <a:latin typeface="Book Antiqua"/>
                <a:cs typeface="B Yagut" panose="00000400000000000000" pitchFamily="2" charset="-78"/>
              </a:rPr>
              <a:t>تخمک </a:t>
            </a:r>
            <a:r>
              <a:rPr lang="fa-IR" sz="2600" dirty="0">
                <a:latin typeface="Book Antiqua"/>
                <a:cs typeface="B Yagut" panose="00000400000000000000" pitchFamily="2" charset="-78"/>
              </a:rPr>
              <a:t>رسیده انسان پس از پاره شدن فولیکول از </a:t>
            </a:r>
            <a:r>
              <a:rPr lang="fa-IR" sz="2600" dirty="0" smtClean="0">
                <a:latin typeface="Book Antiqua"/>
                <a:cs typeface="B Yagut" panose="00000400000000000000" pitchFamily="2" charset="-78"/>
              </a:rPr>
              <a:t>تخمدا</a:t>
            </a:r>
            <a:r>
              <a:rPr lang="fa-IR" sz="2600" dirty="0">
                <a:latin typeface="Book Antiqua"/>
                <a:cs typeface="B Yagut" panose="00000400000000000000" pitchFamily="2" charset="-78"/>
              </a:rPr>
              <a:t>ن</a:t>
            </a:r>
            <a:r>
              <a:rPr lang="fa-IR" sz="2600" dirty="0" smtClean="0">
                <a:latin typeface="Book Antiqua"/>
                <a:cs typeface="B Yagut" panose="00000400000000000000" pitchFamily="2" charset="-78"/>
              </a:rPr>
              <a:t> </a:t>
            </a:r>
            <a:r>
              <a:rPr lang="fa-IR" sz="2600" dirty="0">
                <a:latin typeface="Book Antiqua"/>
                <a:cs typeface="B Yagut" panose="00000400000000000000" pitchFamily="2" charset="-78"/>
              </a:rPr>
              <a:t>آزاد شده و جذب لوله های رحمی می </a:t>
            </a:r>
            <a:r>
              <a:rPr lang="fa-IR" sz="2600" dirty="0" smtClean="0">
                <a:latin typeface="Book Antiqua"/>
                <a:cs typeface="B Yagut" panose="00000400000000000000" pitchFamily="2" charset="-78"/>
              </a:rPr>
              <a:t>گردد، تخمک </a:t>
            </a:r>
            <a:r>
              <a:rPr lang="fa-IR" sz="2600" dirty="0">
                <a:latin typeface="Book Antiqua"/>
                <a:cs typeface="B Yagut" panose="00000400000000000000" pitchFamily="2" charset="-78"/>
              </a:rPr>
              <a:t>رسیده درشت </a:t>
            </a:r>
            <a:r>
              <a:rPr lang="fa-IR" sz="2600" dirty="0" smtClean="0">
                <a:latin typeface="Book Antiqua"/>
                <a:cs typeface="B Yagut" panose="00000400000000000000" pitchFamily="2" charset="-78"/>
              </a:rPr>
              <a:t>بوده و قطر </a:t>
            </a:r>
            <a:r>
              <a:rPr lang="fa-IR" sz="2600" dirty="0">
                <a:latin typeface="Book Antiqua"/>
                <a:cs typeface="B Yagut" panose="00000400000000000000" pitchFamily="2" charset="-78"/>
              </a:rPr>
              <a:t>یک دهم میلی متر دارد.</a:t>
            </a:r>
          </a:p>
          <a:p>
            <a:pPr marL="548640" lvl="0" indent="-411480" algn="just" rtl="1">
              <a:buClr>
                <a:prstClr val="white">
                  <a:shade val="95000"/>
                </a:prstClr>
              </a:buClr>
              <a:buSzPct val="65000"/>
              <a:buFont typeface="Wingdings 2"/>
              <a:buChar char=""/>
            </a:pPr>
            <a:r>
              <a:rPr lang="fa-IR" sz="2600" dirty="0">
                <a:latin typeface="Book Antiqua"/>
                <a:cs typeface="B Yagut" panose="00000400000000000000" pitchFamily="2" charset="-78"/>
              </a:rPr>
              <a:t>حرکات جدار لوله های رحم و مژک های سلول های این جدار سبب جابجا شدن آن می شوند.</a:t>
            </a:r>
          </a:p>
          <a:p>
            <a:pPr marL="548640" lvl="0" indent="-411480" algn="just" rtl="1">
              <a:buClr>
                <a:prstClr val="white">
                  <a:shade val="95000"/>
                </a:prstClr>
              </a:buClr>
              <a:buSzPct val="65000"/>
              <a:buFont typeface="Wingdings 2"/>
              <a:buChar char=""/>
            </a:pPr>
            <a:r>
              <a:rPr lang="fa-IR" sz="2600" dirty="0" smtClean="0">
                <a:latin typeface="Book Antiqua"/>
                <a:cs typeface="B Yagut" panose="00000400000000000000" pitchFamily="2" charset="-78"/>
              </a:rPr>
              <a:t>بهترین شرایط برای لقاح، چند ساعتی است که تخمک در ابتدای لوله </a:t>
            </a:r>
            <a:r>
              <a:rPr lang="fa-IR" sz="2600" b="1" dirty="0" smtClean="0">
                <a:latin typeface="Book Antiqua"/>
                <a:cs typeface="B Yagut" panose="00000400000000000000" pitchFamily="2" charset="-78"/>
              </a:rPr>
              <a:t>رحم می </a:t>
            </a:r>
            <a:r>
              <a:rPr lang="fa-IR" sz="2600" dirty="0" smtClean="0">
                <a:latin typeface="Book Antiqua"/>
                <a:cs typeface="B Yagut" panose="00000400000000000000" pitchFamily="2" charset="-78"/>
              </a:rPr>
              <a:t>باشد، اگر دراین مدت اسپرم در حوالی تخمک وجود داشته باشد لقاح صورت می گیرد.</a:t>
            </a:r>
            <a:endParaRPr lang="en-US" sz="2600" dirty="0" smtClean="0">
              <a:latin typeface="Book Antiqua"/>
              <a:cs typeface="B Yagut" panose="00000400000000000000" pitchFamily="2" charset="-78"/>
            </a:endParaRPr>
          </a:p>
          <a:p>
            <a:pPr marL="548640" lvl="0" indent="-411480" algn="just" rtl="1">
              <a:buClr>
                <a:prstClr val="white">
                  <a:shade val="95000"/>
                </a:prstClr>
              </a:buClr>
              <a:buSzPct val="65000"/>
              <a:buFont typeface="Wingdings 2"/>
              <a:buChar char=""/>
            </a:pPr>
            <a:r>
              <a:rPr lang="fa-IR" sz="2600" dirty="0" smtClean="0">
                <a:solidFill>
                  <a:prstClr val="black"/>
                </a:solidFill>
                <a:latin typeface="Book Antiqua"/>
                <a:cs typeface="B Yagut" panose="00000400000000000000" pitchFamily="2" charset="-78"/>
              </a:rPr>
              <a:t>هنگامی که یک سلول اسپرم خود را به تخمک رساند، غشای دو سلول با هم ممزوج و تدریجا سر اسپرم وارد تخمک می گردد. در این موقع جدار مخصوصی به نام </a:t>
            </a:r>
            <a:r>
              <a:rPr lang="fa-IR" sz="2600" b="1" dirty="0" smtClean="0">
                <a:solidFill>
                  <a:prstClr val="black"/>
                </a:solidFill>
                <a:latin typeface="Book Antiqua"/>
                <a:cs typeface="B Yagut" panose="00000400000000000000" pitchFamily="2" charset="-78"/>
              </a:rPr>
              <a:t>جدار لقاحی </a:t>
            </a:r>
            <a:r>
              <a:rPr lang="fa-IR" sz="2600" dirty="0" smtClean="0">
                <a:solidFill>
                  <a:prstClr val="black"/>
                </a:solidFill>
                <a:latin typeface="Book Antiqua"/>
                <a:cs typeface="B Yagut" panose="00000400000000000000" pitchFamily="2" charset="-78"/>
              </a:rPr>
              <a:t>مانع نفوذ سایر اسپرمها به درون تخمک می شود.</a:t>
            </a:r>
          </a:p>
          <a:p>
            <a:pPr marL="548640" lvl="0" indent="-411480" algn="just" rtl="1">
              <a:buClr>
                <a:prstClr val="white">
                  <a:shade val="95000"/>
                </a:prstClr>
              </a:buClr>
              <a:buSzPct val="65000"/>
              <a:buFont typeface="Wingdings 2"/>
              <a:buChar char=""/>
            </a:pPr>
            <a:r>
              <a:rPr lang="fa-IR" sz="2600" dirty="0" smtClean="0">
                <a:solidFill>
                  <a:prstClr val="black"/>
                </a:solidFill>
                <a:latin typeface="Book Antiqua"/>
                <a:cs typeface="B Yagut" panose="00000400000000000000" pitchFamily="2" charset="-78"/>
              </a:rPr>
              <a:t>پس </a:t>
            </a:r>
            <a:r>
              <a:rPr lang="fa-IR" sz="2600" dirty="0">
                <a:solidFill>
                  <a:prstClr val="black"/>
                </a:solidFill>
                <a:latin typeface="Book Antiqua"/>
                <a:cs typeface="B Yagut" panose="00000400000000000000" pitchFamily="2" charset="-78"/>
              </a:rPr>
              <a:t>از ورود سر اسپرم به تخمک هسته دو سلول با یکدیگر </a:t>
            </a:r>
            <a:r>
              <a:rPr lang="fa-IR" sz="2600" dirty="0" smtClean="0">
                <a:solidFill>
                  <a:prstClr val="black"/>
                </a:solidFill>
                <a:latin typeface="Book Antiqua"/>
                <a:cs typeface="B Yagut" panose="00000400000000000000" pitchFamily="2" charset="-78"/>
              </a:rPr>
              <a:t>ترکیب و </a:t>
            </a:r>
            <a:r>
              <a:rPr lang="fa-IR" sz="2600" dirty="0">
                <a:solidFill>
                  <a:prstClr val="black"/>
                </a:solidFill>
                <a:latin typeface="Book Antiqua"/>
                <a:cs typeface="B Yagut" panose="00000400000000000000" pitchFamily="2" charset="-78"/>
              </a:rPr>
              <a:t>هسته سلول تخم به وجود می </a:t>
            </a:r>
            <a:r>
              <a:rPr lang="fa-IR" sz="2600" dirty="0" smtClean="0">
                <a:solidFill>
                  <a:prstClr val="black"/>
                </a:solidFill>
                <a:latin typeface="Book Antiqua"/>
                <a:cs typeface="B Yagut" panose="00000400000000000000" pitchFamily="2" charset="-78"/>
              </a:rPr>
              <a:t>آید. </a:t>
            </a:r>
            <a:r>
              <a:rPr lang="fa-IR" sz="2600" dirty="0">
                <a:solidFill>
                  <a:prstClr val="black"/>
                </a:solidFill>
                <a:latin typeface="Book Antiqua"/>
                <a:cs typeface="B Yagut" panose="00000400000000000000" pitchFamily="2" charset="-78"/>
              </a:rPr>
              <a:t>در این موقع سلول تخم در فضای آندومتری که از روز چهاردهم به بعدآمادگی برای پذیرش سلول تخم را دارد لانه گزینی نموده و به رشد ونمو خود ادامه می دهد</a:t>
            </a:r>
            <a:r>
              <a:rPr lang="fa-IR" sz="2400" dirty="0">
                <a:solidFill>
                  <a:prstClr val="black"/>
                </a:solidFill>
                <a:latin typeface="Book Antiqua"/>
                <a:cs typeface="B Yagut" panose="00000400000000000000" pitchFamily="2" charset="-78"/>
              </a:rPr>
              <a:t>.  </a:t>
            </a:r>
            <a:endParaRPr lang="en-US" sz="2400" dirty="0">
              <a:solidFill>
                <a:prstClr val="black"/>
              </a:solidFill>
              <a:latin typeface="Book Antiqua"/>
              <a:cs typeface="B Yagut" panose="00000400000000000000" pitchFamily="2" charset="-78"/>
            </a:endParaRPr>
          </a:p>
          <a:p>
            <a:pPr algn="r" rtl="1"/>
            <a:endParaRPr lang="en-US" sz="2800" dirty="0">
              <a:cs typeface="B Yagut" panose="00000400000000000000" pitchFamily="2" charset="-78"/>
            </a:endParaRPr>
          </a:p>
        </p:txBody>
      </p:sp>
      <p:pic>
        <p:nvPicPr>
          <p:cNvPr id="2" name="ZOOM004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7544" y="5661248"/>
            <a:ext cx="609600" cy="609600"/>
          </a:xfrm>
          <a:prstGeom prst="rect">
            <a:avLst/>
          </a:prstGeom>
        </p:spPr>
      </p:pic>
    </p:spTree>
    <p:extLst>
      <p:ext uri="{BB962C8B-B14F-4D97-AF65-F5344CB8AC3E}">
        <p14:creationId xmlns:p14="http://schemas.microsoft.com/office/powerpoint/2010/main" val="3373045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smtClean="0">
                <a:effectLst>
                  <a:outerShdw blurRad="38100" dist="38100" dir="2700000" algn="tl">
                    <a:srgbClr val="000000">
                      <a:alpha val="43137"/>
                    </a:srgbClr>
                  </a:outerShdw>
                </a:effectLst>
                <a:cs typeface="B Yagut" panose="00000400000000000000" pitchFamily="2" charset="-78"/>
              </a:rPr>
              <a:t>نکته</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4" name="Content Placeholder 3"/>
          <p:cNvSpPr>
            <a:spLocks noGrp="1"/>
          </p:cNvSpPr>
          <p:nvPr>
            <p:ph idx="1"/>
          </p:nvPr>
        </p:nvSpPr>
        <p:spPr/>
        <p:txBody>
          <a:bodyPr>
            <a:normAutofit/>
          </a:bodyPr>
          <a:lstStyle/>
          <a:p>
            <a:pPr marL="0" marR="0" indent="0" algn="ctr" rtl="1">
              <a:spcBef>
                <a:spcPts val="0"/>
              </a:spcBef>
              <a:spcAft>
                <a:spcPts val="0"/>
              </a:spcAft>
              <a:buNone/>
            </a:pPr>
            <a:r>
              <a:rPr lang="fa-IR" b="1" dirty="0" smtClean="0">
                <a:effectLst>
                  <a:outerShdw blurRad="38100" dist="38100" dir="2700000" algn="tl">
                    <a:srgbClr val="000000">
                      <a:alpha val="43137"/>
                    </a:srgbClr>
                  </a:outerShdw>
                </a:effectLst>
                <a:latin typeface="Times New Roman"/>
                <a:ea typeface="Times New Roman"/>
                <a:cs typeface="B Yagut" panose="00000400000000000000" pitchFamily="2" charset="-78"/>
              </a:rPr>
              <a:t>اصطلاح </a:t>
            </a:r>
            <a:r>
              <a:rPr lang="fa-IR" b="1" dirty="0">
                <a:effectLst>
                  <a:outerShdw blurRad="38100" dist="38100" dir="2700000" algn="tl">
                    <a:srgbClr val="000000">
                      <a:alpha val="43137"/>
                    </a:srgbClr>
                  </a:outerShdw>
                </a:effectLst>
                <a:latin typeface="Times New Roman"/>
                <a:ea typeface="Times New Roman"/>
                <a:cs typeface="B Yagut" panose="00000400000000000000" pitchFamily="2" charset="-78"/>
              </a:rPr>
              <a:t>ساعت </a:t>
            </a:r>
            <a:r>
              <a:rPr lang="fa-IR" b="1" dirty="0" smtClean="0">
                <a:effectLst>
                  <a:outerShdw blurRad="38100" dist="38100" dir="2700000" algn="tl">
                    <a:srgbClr val="000000">
                      <a:alpha val="43137"/>
                    </a:srgbClr>
                  </a:outerShdw>
                </a:effectLst>
                <a:latin typeface="Times New Roman"/>
                <a:ea typeface="Times New Roman"/>
                <a:cs typeface="B Yagut" panose="00000400000000000000" pitchFamily="2" charset="-78"/>
              </a:rPr>
              <a:t>بیولوژیک </a:t>
            </a:r>
          </a:p>
          <a:p>
            <a:pPr marL="0" marR="0" indent="0" algn="justLow" rtl="1">
              <a:spcBef>
                <a:spcPts val="0"/>
              </a:spcBef>
              <a:spcAft>
                <a:spcPts val="0"/>
              </a:spcAft>
              <a:buNone/>
            </a:pPr>
            <a:endParaRPr lang="fa-IR" sz="2400" b="1" dirty="0" smtClean="0">
              <a:latin typeface="Times New Roman"/>
              <a:ea typeface="Times New Roman"/>
              <a:cs typeface="B Yagut" panose="00000400000000000000" pitchFamily="2" charset="-78"/>
            </a:endParaRPr>
          </a:p>
          <a:p>
            <a:pPr marL="0" marR="0" indent="0" algn="just" rtl="1">
              <a:spcBef>
                <a:spcPts val="0"/>
              </a:spcBef>
              <a:spcAft>
                <a:spcPts val="0"/>
              </a:spcAft>
              <a:buNone/>
            </a:pPr>
            <a:r>
              <a:rPr lang="fa-IR" sz="2400" dirty="0" smtClean="0">
                <a:latin typeface="Times New Roman"/>
                <a:ea typeface="Times New Roman"/>
                <a:cs typeface="B Yagut" panose="00000400000000000000" pitchFamily="2" charset="-78"/>
              </a:rPr>
              <a:t>همان </a:t>
            </a:r>
            <a:r>
              <a:rPr lang="fa-IR" sz="2400" dirty="0">
                <a:latin typeface="Times New Roman"/>
                <a:ea typeface="Times New Roman"/>
                <a:cs typeface="B Yagut" panose="00000400000000000000" pitchFamily="2" charset="-78"/>
              </a:rPr>
              <a:t>طور که یک ساعت را می توان طوری کوک کرد که در زمان معینی زنگ زده و فردی را از خواب </a:t>
            </a:r>
            <a:r>
              <a:rPr lang="fa-IR" sz="2400" dirty="0" smtClean="0">
                <a:latin typeface="Times New Roman"/>
                <a:ea typeface="Times New Roman"/>
                <a:cs typeface="B Yagut" panose="00000400000000000000" pitchFamily="2" charset="-78"/>
              </a:rPr>
              <a:t>بیدارکند، </a:t>
            </a:r>
            <a:r>
              <a:rPr lang="fa-IR" sz="2400" dirty="0">
                <a:latin typeface="Times New Roman"/>
                <a:ea typeface="Times New Roman"/>
                <a:cs typeface="B Yagut" panose="00000400000000000000" pitchFamily="2" charset="-78"/>
              </a:rPr>
              <a:t>ساعت های بیولوژیک نیز طوری تنظیم شده اند که کار معینی را در زمان معینی انجام دهند </a:t>
            </a:r>
            <a:r>
              <a:rPr lang="fa-IR" sz="2400" dirty="0" smtClean="0">
                <a:latin typeface="Times New Roman"/>
                <a:ea typeface="Times New Roman"/>
                <a:cs typeface="B Yagut" panose="00000400000000000000" pitchFamily="2" charset="-78"/>
              </a:rPr>
              <a:t>.</a:t>
            </a:r>
          </a:p>
          <a:p>
            <a:pPr marL="0" marR="0" indent="0" algn="just" rtl="1">
              <a:spcBef>
                <a:spcPts val="0"/>
              </a:spcBef>
              <a:spcAft>
                <a:spcPts val="0"/>
              </a:spcAft>
              <a:buNone/>
            </a:pPr>
            <a:endParaRPr lang="fa-IR" sz="2400" dirty="0" smtClean="0">
              <a:latin typeface="Times New Roman"/>
              <a:ea typeface="Times New Roman"/>
              <a:cs typeface="B Yagut" panose="00000400000000000000" pitchFamily="2" charset="-78"/>
            </a:endParaRPr>
          </a:p>
          <a:p>
            <a:pPr marL="0" marR="0" indent="0" algn="just" rtl="1">
              <a:spcBef>
                <a:spcPts val="0"/>
              </a:spcBef>
              <a:spcAft>
                <a:spcPts val="0"/>
              </a:spcAft>
              <a:buNone/>
            </a:pPr>
            <a:r>
              <a:rPr lang="fa-IR" sz="2400" dirty="0" smtClean="0">
                <a:latin typeface="Times New Roman"/>
                <a:ea typeface="Times New Roman"/>
                <a:cs typeface="B Yagut" panose="00000400000000000000" pitchFamily="2" charset="-78"/>
              </a:rPr>
              <a:t> به عنوان مثال </a:t>
            </a:r>
            <a:r>
              <a:rPr lang="fa-IR" sz="2400" dirty="0">
                <a:latin typeface="Times New Roman"/>
                <a:ea typeface="Times New Roman"/>
                <a:cs typeface="B Yagut" panose="00000400000000000000" pitchFamily="2" charset="-78"/>
              </a:rPr>
              <a:t>در مورد تنظیم دوره قاعدگی انسان مرتباً هر </a:t>
            </a:r>
            <a:r>
              <a:rPr lang="fa-IR" sz="2400" b="1" dirty="0">
                <a:latin typeface="Times New Roman"/>
                <a:ea typeface="Times New Roman"/>
                <a:cs typeface="B Yagut" panose="00000400000000000000" pitchFamily="2" charset="-78"/>
              </a:rPr>
              <a:t>28 روز </a:t>
            </a:r>
            <a:r>
              <a:rPr lang="fa-IR" sz="2400" dirty="0">
                <a:latin typeface="Times New Roman"/>
                <a:ea typeface="Times New Roman"/>
                <a:cs typeface="B Yagut" panose="00000400000000000000" pitchFamily="2" charset="-78"/>
              </a:rPr>
              <a:t>یک بار ابتدا موجب رشد یک فولیکول و ترشح استروژن شده و سپس با تغییر </a:t>
            </a:r>
            <a:r>
              <a:rPr lang="fa-IR" sz="2400" dirty="0" smtClean="0">
                <a:latin typeface="Times New Roman"/>
                <a:ea typeface="Times New Roman"/>
                <a:cs typeface="B Yagut" panose="00000400000000000000" pitchFamily="2" charset="-78"/>
              </a:rPr>
              <a:t>درترشحات </a:t>
            </a:r>
            <a:r>
              <a:rPr lang="fa-IR" sz="2400" dirty="0">
                <a:latin typeface="Times New Roman"/>
                <a:ea typeface="Times New Roman"/>
                <a:cs typeface="B Yagut" panose="00000400000000000000" pitchFamily="2" charset="-78"/>
              </a:rPr>
              <a:t>هورمون های هیپوفیزی سبب پاره شدن فولیکول </a:t>
            </a:r>
            <a:r>
              <a:rPr lang="fa-IR" sz="2400" dirty="0" smtClean="0">
                <a:latin typeface="Times New Roman"/>
                <a:ea typeface="Times New Roman"/>
                <a:cs typeface="B Yagut" panose="00000400000000000000" pitchFamily="2" charset="-78"/>
              </a:rPr>
              <a:t>( روز 14 ) </a:t>
            </a:r>
            <a:r>
              <a:rPr lang="fa-IR" sz="2400" dirty="0">
                <a:latin typeface="Times New Roman"/>
                <a:ea typeface="Times New Roman"/>
                <a:cs typeface="B Yagut" panose="00000400000000000000" pitchFamily="2" charset="-78"/>
              </a:rPr>
              <a:t>و تخمک گذاری شده و سبب تولید جسم </a:t>
            </a:r>
            <a:r>
              <a:rPr lang="fa-IR" sz="2400" dirty="0" smtClean="0">
                <a:latin typeface="Times New Roman"/>
                <a:ea typeface="Times New Roman"/>
                <a:cs typeface="B Yagut" panose="00000400000000000000" pitchFamily="2" charset="-78"/>
              </a:rPr>
              <a:t>زردو </a:t>
            </a:r>
            <a:r>
              <a:rPr lang="fa-IR" sz="2400" dirty="0">
                <a:latin typeface="Times New Roman"/>
                <a:ea typeface="Times New Roman"/>
                <a:cs typeface="B Yagut" panose="00000400000000000000" pitchFamily="2" charset="-78"/>
              </a:rPr>
              <a:t>ترشح پروژسترون شوند .</a:t>
            </a:r>
            <a:endParaRPr lang="en-US" sz="2400" dirty="0">
              <a:latin typeface="Times New Roman"/>
              <a:ea typeface="Times New Roman"/>
              <a:cs typeface="B Yagut" panose="00000400000000000000" pitchFamily="2" charset="-78"/>
            </a:endParaRPr>
          </a:p>
          <a:p>
            <a:pPr algn="r" rtl="1"/>
            <a:endParaRPr lang="en-US" sz="1800" dirty="0">
              <a:cs typeface="B Yagut" panose="00000400000000000000" pitchFamily="2" charset="-78"/>
            </a:endParaRPr>
          </a:p>
        </p:txBody>
      </p:sp>
      <p:pic>
        <p:nvPicPr>
          <p:cNvPr id="3" name="ZOOM005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9592" y="5661248"/>
            <a:ext cx="609600" cy="609600"/>
          </a:xfrm>
          <a:prstGeom prst="rect">
            <a:avLst/>
          </a:prstGeom>
        </p:spPr>
      </p:pic>
    </p:spTree>
    <p:extLst>
      <p:ext uri="{BB962C8B-B14F-4D97-AF65-F5344CB8AC3E}">
        <p14:creationId xmlns:p14="http://schemas.microsoft.com/office/powerpoint/2010/main" val="653786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normAutofit/>
          </a:bodyPr>
          <a:lstStyle/>
          <a:p>
            <a:pPr marL="548640" lvl="0" indent="-411480" algn="justLow" rtl="1">
              <a:buClr>
                <a:prstClr val="white">
                  <a:shade val="95000"/>
                </a:prstClr>
              </a:buClr>
              <a:buSzPct val="65000"/>
              <a:buFont typeface="Wingdings 2"/>
              <a:buChar char=""/>
            </a:pPr>
            <a:endParaRPr lang="fa-IR" sz="2400" b="1" dirty="0">
              <a:solidFill>
                <a:prstClr val="black"/>
              </a:solidFill>
              <a:latin typeface="Book Antiqua"/>
              <a:cs typeface="B Yagut" panose="00000400000000000000" pitchFamily="2" charset="-78"/>
            </a:endParaRPr>
          </a:p>
          <a:p>
            <a:pPr marL="548640" lvl="0" indent="-411480" algn="ctr" rtl="1">
              <a:buClr>
                <a:prstClr val="white">
                  <a:shade val="95000"/>
                </a:prstClr>
              </a:buClr>
              <a:buSzPct val="65000"/>
              <a:buFont typeface="Wingdings 2"/>
              <a:buChar char=""/>
            </a:pPr>
            <a:r>
              <a:rPr lang="fa-IR" b="1" dirty="0">
                <a:ln w="6350">
                  <a:noFill/>
                </a:ln>
                <a:solidFill>
                  <a:prstClr val="black"/>
                </a:solidFill>
                <a:effectLst>
                  <a:outerShdw blurRad="38100" dist="38100" dir="2700000" algn="tl">
                    <a:srgbClr val="000000">
                      <a:alpha val="43137"/>
                    </a:srgbClr>
                  </a:outerShdw>
                </a:effectLst>
                <a:latin typeface="Lucida Sans"/>
                <a:ea typeface="+mj-ea"/>
                <a:cs typeface="B Yagut" panose="00000400000000000000" pitchFamily="2" charset="-78"/>
              </a:rPr>
              <a:t>صفات ثانویه جنسی در </a:t>
            </a:r>
            <a:r>
              <a:rPr lang="fa-IR" b="1" dirty="0" smtClean="0">
                <a:ln w="6350">
                  <a:noFill/>
                </a:ln>
                <a:solidFill>
                  <a:prstClr val="black"/>
                </a:solidFill>
                <a:effectLst>
                  <a:outerShdw blurRad="38100" dist="38100" dir="2700000" algn="tl">
                    <a:srgbClr val="000000">
                      <a:alpha val="43137"/>
                    </a:srgbClr>
                  </a:outerShdw>
                </a:effectLst>
                <a:latin typeface="Lucida Sans"/>
                <a:ea typeface="+mj-ea"/>
                <a:cs typeface="B Yagut" panose="00000400000000000000" pitchFamily="2" charset="-78"/>
              </a:rPr>
              <a:t>زنان</a:t>
            </a:r>
          </a:p>
          <a:p>
            <a:pPr marL="548640" lvl="0" indent="-411480" algn="justLow" rtl="1">
              <a:buClr>
                <a:prstClr val="white">
                  <a:shade val="95000"/>
                </a:prstClr>
              </a:buClr>
              <a:buSzPct val="65000"/>
              <a:buFont typeface="Wingdings 2"/>
              <a:buChar char=""/>
            </a:pPr>
            <a:endParaRPr lang="en-US" sz="2400" b="1" dirty="0">
              <a:solidFill>
                <a:prstClr val="black"/>
              </a:solidFill>
              <a:latin typeface="Book Antiqua"/>
              <a:cs typeface="B Yagut" panose="00000400000000000000" pitchFamily="2" charset="-78"/>
            </a:endParaRPr>
          </a:p>
          <a:p>
            <a:pPr marL="137160" lvl="0" indent="0" algn="justLow" rtl="1">
              <a:buClr>
                <a:prstClr val="white">
                  <a:shade val="95000"/>
                </a:prstClr>
              </a:buClr>
              <a:buSzPct val="65000"/>
              <a:buNone/>
            </a:pPr>
            <a:r>
              <a:rPr lang="fa-IR" sz="2400" dirty="0">
                <a:solidFill>
                  <a:prstClr val="black"/>
                </a:solidFill>
                <a:latin typeface="Book Antiqua"/>
                <a:cs typeface="B Yagut" panose="00000400000000000000" pitchFamily="2" charset="-78"/>
              </a:rPr>
              <a:t>علایم بلوغ در دختران تحت تاثیر </a:t>
            </a:r>
            <a:r>
              <a:rPr lang="fa-IR" sz="2400" dirty="0" smtClean="0">
                <a:solidFill>
                  <a:prstClr val="black"/>
                </a:solidFill>
                <a:latin typeface="Book Antiqua"/>
                <a:cs typeface="B Yagut" panose="00000400000000000000" pitchFamily="2" charset="-78"/>
              </a:rPr>
              <a:t>هورمون های </a:t>
            </a:r>
            <a:r>
              <a:rPr lang="fa-IR" sz="2400" dirty="0">
                <a:solidFill>
                  <a:prstClr val="black"/>
                </a:solidFill>
                <a:latin typeface="Book Antiqua"/>
                <a:cs typeface="B Yagut" panose="00000400000000000000" pitchFamily="2" charset="-78"/>
              </a:rPr>
              <a:t>جنسی زنانه بوده و شامل رشد پستانها، روییدن مو در ناحیه خارجی دستگاه تناسلی و زیر بغل، تغییرات شکل استخوان لگن و شروع دوره های قاعدگی است</a:t>
            </a:r>
            <a:r>
              <a:rPr lang="fa-IR" sz="2400" dirty="0" smtClean="0">
                <a:solidFill>
                  <a:prstClr val="black"/>
                </a:solidFill>
                <a:latin typeface="Book Antiqua"/>
                <a:cs typeface="B Yagut" panose="00000400000000000000" pitchFamily="2" charset="-78"/>
              </a:rPr>
              <a:t>.</a:t>
            </a:r>
          </a:p>
          <a:p>
            <a:pPr marL="137160" lvl="0" indent="0" algn="justLow" rtl="1">
              <a:buClr>
                <a:prstClr val="white">
                  <a:shade val="95000"/>
                </a:prstClr>
              </a:buClr>
              <a:buSzPct val="65000"/>
              <a:buNone/>
            </a:pPr>
            <a:endParaRPr lang="fa-IR" sz="2400" dirty="0">
              <a:solidFill>
                <a:prstClr val="black"/>
              </a:solidFill>
              <a:latin typeface="Book Antiqua"/>
              <a:cs typeface="B Yagut" panose="00000400000000000000" pitchFamily="2" charset="-78"/>
            </a:endParaRPr>
          </a:p>
          <a:p>
            <a:pPr marL="137160" lvl="0" indent="0" algn="justLow" rtl="1">
              <a:buClr>
                <a:prstClr val="white">
                  <a:shade val="95000"/>
                </a:prstClr>
              </a:buClr>
              <a:buSzPct val="65000"/>
              <a:buNone/>
            </a:pPr>
            <a:r>
              <a:rPr lang="fa-IR" sz="2400" dirty="0">
                <a:solidFill>
                  <a:prstClr val="black"/>
                </a:solidFill>
                <a:latin typeface="Book Antiqua"/>
                <a:cs typeface="B Yagut" panose="00000400000000000000" pitchFamily="2" charset="-78"/>
              </a:rPr>
              <a:t>دوره های قاعدگی در دختران در سن 13-9 سالگی آغاز می شود.این زمان بسته به شرایط محیط از جمله آب وهوا، تغذیه و وضعیت اجتماعی افراد</a:t>
            </a:r>
            <a:r>
              <a:rPr lang="fa-IR" sz="2400" dirty="0" smtClean="0">
                <a:solidFill>
                  <a:prstClr val="black"/>
                </a:solidFill>
                <a:latin typeface="Book Antiqua"/>
                <a:cs typeface="B Yagut" panose="00000400000000000000" pitchFamily="2" charset="-78"/>
              </a:rPr>
              <a:t>، وراثت </a:t>
            </a:r>
            <a:r>
              <a:rPr lang="fa-IR" sz="2400" dirty="0">
                <a:solidFill>
                  <a:prstClr val="black"/>
                </a:solidFill>
                <a:latin typeface="Book Antiqua"/>
                <a:cs typeface="B Yagut" panose="00000400000000000000" pitchFamily="2" charset="-78"/>
              </a:rPr>
              <a:t>متفاوت باشد.</a:t>
            </a:r>
            <a:endParaRPr lang="en-US" sz="2400" dirty="0">
              <a:solidFill>
                <a:prstClr val="black"/>
              </a:solidFill>
              <a:latin typeface="Book Antiqua"/>
              <a:cs typeface="B Yagut" panose="00000400000000000000" pitchFamily="2" charset="-78"/>
            </a:endParaRPr>
          </a:p>
          <a:p>
            <a:endParaRPr lang="en-US" sz="2400" dirty="0">
              <a:cs typeface="B Yagut" panose="00000400000000000000" pitchFamily="2" charset="-78"/>
            </a:endParaRPr>
          </a:p>
        </p:txBody>
      </p:sp>
      <p:pic>
        <p:nvPicPr>
          <p:cNvPr id="2" name="ZOOM005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7544" y="5517232"/>
            <a:ext cx="609600" cy="609600"/>
          </a:xfrm>
          <a:prstGeom prst="rect">
            <a:avLst/>
          </a:prstGeom>
        </p:spPr>
      </p:pic>
    </p:spTree>
    <p:extLst>
      <p:ext uri="{BB962C8B-B14F-4D97-AF65-F5344CB8AC3E}">
        <p14:creationId xmlns:p14="http://schemas.microsoft.com/office/powerpoint/2010/main" val="3455700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a:ln w="6350">
                  <a:noFill/>
                </a:ln>
                <a:solidFill>
                  <a:prstClr val="black"/>
                </a:solidFill>
                <a:effectLst>
                  <a:outerShdw blurRad="38100" dist="38100" dir="2700000" algn="tl">
                    <a:srgbClr val="000000">
                      <a:alpha val="43137"/>
                    </a:srgbClr>
                  </a:outerShdw>
                </a:effectLst>
                <a:latin typeface="Lucida Sans"/>
                <a:cs typeface="B Nazanin" pitchFamily="2" charset="-78"/>
              </a:rPr>
              <a:t>بهداشت قاعدگی</a:t>
            </a:r>
            <a:endParaRPr lang="en-US" sz="32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268760"/>
            <a:ext cx="8229600" cy="4857403"/>
          </a:xfrm>
        </p:spPr>
        <p:txBody>
          <a:bodyPr>
            <a:normAutofit/>
          </a:bodyPr>
          <a:lstStyle/>
          <a:p>
            <a:pPr marL="137160" lvl="0" indent="0" algn="justLow" rtl="1">
              <a:buClr>
                <a:prstClr val="white">
                  <a:shade val="95000"/>
                </a:prstClr>
              </a:buClr>
              <a:buSzPct val="65000"/>
              <a:buNone/>
            </a:pPr>
            <a:r>
              <a:rPr lang="fa-IR" sz="2400" dirty="0">
                <a:solidFill>
                  <a:prstClr val="black"/>
                </a:solidFill>
                <a:latin typeface="Book Antiqua"/>
                <a:cs typeface="B Yagut" panose="00000400000000000000" pitchFamily="2" charset="-78"/>
              </a:rPr>
              <a:t>نیاز دختران به آهن با قاعدگی افزایش می یابد</a:t>
            </a:r>
            <a:r>
              <a:rPr lang="fa-IR" sz="2400" dirty="0" smtClean="0">
                <a:solidFill>
                  <a:prstClr val="black"/>
                </a:solidFill>
                <a:latin typeface="Book Antiqua"/>
                <a:cs typeface="B Yagut" panose="00000400000000000000" pitchFamily="2" charset="-78"/>
              </a:rPr>
              <a:t>. اگر </a:t>
            </a:r>
            <a:r>
              <a:rPr lang="fa-IR" sz="2400" dirty="0">
                <a:solidFill>
                  <a:prstClr val="black"/>
                </a:solidFill>
                <a:latin typeface="Book Antiqua"/>
                <a:cs typeface="B Yagut" panose="00000400000000000000" pitchFamily="2" charset="-78"/>
              </a:rPr>
              <a:t>این نیاز بر طرف نشود دختران دچارکم خونی و عوارضی نظیر ضعف، سستی، رخوت، خماری، خستگی، افسردگی، تغییرات خلق و خو، بی حوصلگی، طپش قلب و در بعضی مواقع تنگی نفس فعالیتی و التهاب زبان و دهان می </a:t>
            </a:r>
            <a:r>
              <a:rPr lang="fa-IR" sz="2400" dirty="0" smtClean="0">
                <a:solidFill>
                  <a:prstClr val="black"/>
                </a:solidFill>
                <a:latin typeface="Book Antiqua"/>
                <a:cs typeface="B Yagut" panose="00000400000000000000" pitchFamily="2" charset="-78"/>
              </a:rPr>
              <a:t>گردند.</a:t>
            </a:r>
          </a:p>
          <a:p>
            <a:pPr marL="137160" lvl="0" indent="0" algn="justLow" rtl="1">
              <a:buClr>
                <a:prstClr val="white">
                  <a:shade val="95000"/>
                </a:prstClr>
              </a:buClr>
              <a:buSzPct val="65000"/>
              <a:buNone/>
            </a:pPr>
            <a:endParaRPr lang="fa-IR" sz="2400" dirty="0" smtClean="0">
              <a:solidFill>
                <a:prstClr val="black"/>
              </a:solidFill>
              <a:latin typeface="Book Antiqua"/>
              <a:cs typeface="B Yagut" panose="00000400000000000000" pitchFamily="2" charset="-78"/>
            </a:endParaRPr>
          </a:p>
          <a:p>
            <a:pPr marL="137160" lvl="0" indent="0" algn="justLow"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لذا </a:t>
            </a:r>
            <a:r>
              <a:rPr lang="fa-IR" sz="2400" dirty="0">
                <a:solidFill>
                  <a:prstClr val="black"/>
                </a:solidFill>
                <a:latin typeface="Book Antiqua"/>
                <a:cs typeface="B Yagut" panose="00000400000000000000" pitchFamily="2" charset="-78"/>
              </a:rPr>
              <a:t>تغذیه صحیح و مصرف غذاهای حاوی آهن و </a:t>
            </a:r>
            <a:r>
              <a:rPr lang="fa-IR" sz="2400" dirty="0" smtClean="0">
                <a:solidFill>
                  <a:prstClr val="black"/>
                </a:solidFill>
                <a:latin typeface="Book Antiqua"/>
                <a:cs typeface="B Yagut" panose="00000400000000000000" pitchFamily="2" charset="-78"/>
              </a:rPr>
              <a:t>پروتئین </a:t>
            </a:r>
            <a:r>
              <a:rPr lang="fa-IR" sz="2400" dirty="0">
                <a:solidFill>
                  <a:prstClr val="black"/>
                </a:solidFill>
                <a:latin typeface="Book Antiqua"/>
                <a:cs typeface="B Yagut" panose="00000400000000000000" pitchFamily="2" charset="-78"/>
              </a:rPr>
              <a:t>در این دوران توصیه می شود</a:t>
            </a:r>
            <a:r>
              <a:rPr lang="fa-IR" sz="2400" dirty="0" smtClean="0">
                <a:solidFill>
                  <a:prstClr val="black"/>
                </a:solidFill>
                <a:latin typeface="Book Antiqua"/>
                <a:cs typeface="B Yagut" panose="00000400000000000000" pitchFamily="2" charset="-78"/>
              </a:rPr>
              <a:t>.</a:t>
            </a:r>
          </a:p>
          <a:p>
            <a:pPr marL="137160" lvl="0" indent="0" algn="justLow" rtl="1">
              <a:buClr>
                <a:prstClr val="white">
                  <a:shade val="95000"/>
                </a:prstClr>
              </a:buClr>
              <a:buSzPct val="65000"/>
              <a:buNone/>
            </a:pPr>
            <a:endParaRPr lang="fa-IR" sz="2400" dirty="0">
              <a:solidFill>
                <a:prstClr val="black"/>
              </a:solidFill>
              <a:latin typeface="Book Antiqua"/>
              <a:cs typeface="B Yagut" panose="00000400000000000000" pitchFamily="2" charset="-78"/>
            </a:endParaRPr>
          </a:p>
          <a:p>
            <a:pPr marL="137160" lvl="0" indent="0" algn="justLow" rtl="1">
              <a:buClr>
                <a:prstClr val="white">
                  <a:shade val="95000"/>
                </a:prstClr>
              </a:buClr>
              <a:buSzPct val="65000"/>
              <a:buNone/>
            </a:pPr>
            <a:r>
              <a:rPr lang="fa-IR" sz="2400" dirty="0">
                <a:solidFill>
                  <a:prstClr val="black"/>
                </a:solidFill>
                <a:latin typeface="Book Antiqua"/>
                <a:cs typeface="B Yagut" panose="00000400000000000000" pitchFamily="2" charset="-78"/>
              </a:rPr>
              <a:t>مدت هر دوره قاعدگی از 21 تا35 روز متفاوت است ولی به طور متوسط هر دوره 28 روز طول </a:t>
            </a:r>
            <a:r>
              <a:rPr lang="fa-IR" sz="2400" dirty="0" smtClean="0">
                <a:solidFill>
                  <a:prstClr val="black"/>
                </a:solidFill>
                <a:latin typeface="Book Antiqua"/>
                <a:cs typeface="B Yagut" panose="00000400000000000000" pitchFamily="2" charset="-78"/>
              </a:rPr>
              <a:t>می کشد</a:t>
            </a:r>
            <a:r>
              <a:rPr lang="fa-IR" sz="2400" dirty="0">
                <a:solidFill>
                  <a:prstClr val="black"/>
                </a:solidFill>
                <a:latin typeface="Book Antiqua"/>
                <a:cs typeface="B Yagut" panose="00000400000000000000" pitchFamily="2" charset="-78"/>
              </a:rPr>
              <a:t>.</a:t>
            </a:r>
            <a:endParaRPr lang="en-US" sz="2400" dirty="0">
              <a:solidFill>
                <a:prstClr val="black"/>
              </a:solidFill>
              <a:latin typeface="Book Antiqua"/>
              <a:cs typeface="B Yagut" panose="00000400000000000000" pitchFamily="2" charset="-78"/>
            </a:endParaRPr>
          </a:p>
          <a:p>
            <a:endParaRPr lang="en-US" sz="2800" dirty="0">
              <a:cs typeface="B Yagut" panose="00000400000000000000" pitchFamily="2" charset="-78"/>
            </a:endParaRPr>
          </a:p>
        </p:txBody>
      </p:sp>
      <p:pic>
        <p:nvPicPr>
          <p:cNvPr id="4" name="ZOOM005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5576" y="5589240"/>
            <a:ext cx="609600" cy="609600"/>
          </a:xfrm>
          <a:prstGeom prst="rect">
            <a:avLst/>
          </a:prstGeom>
        </p:spPr>
      </p:pic>
    </p:spTree>
    <p:extLst>
      <p:ext uri="{BB962C8B-B14F-4D97-AF65-F5344CB8AC3E}">
        <p14:creationId xmlns:p14="http://schemas.microsoft.com/office/powerpoint/2010/main" val="40599231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620688"/>
            <a:ext cx="8424936" cy="4525963"/>
          </a:xfrm>
        </p:spPr>
        <p:txBody>
          <a:bodyPr>
            <a:normAutofit lnSpcReduction="10000"/>
          </a:bodyPr>
          <a:lstStyle/>
          <a:p>
            <a:pPr marL="548640" lvl="0" indent="-411480" algn="ctr" rtl="1">
              <a:buClr>
                <a:prstClr val="white">
                  <a:shade val="95000"/>
                </a:prstClr>
              </a:buClr>
              <a:buSzPct val="65000"/>
              <a:buFont typeface="Wingdings 2"/>
              <a:buChar char=""/>
            </a:pPr>
            <a:r>
              <a:rPr lang="fa-IR" b="1" dirty="0" smtClean="0">
                <a:ln w="6350">
                  <a:noFill/>
                </a:ln>
                <a:solidFill>
                  <a:prstClr val="black"/>
                </a:solidFill>
                <a:effectLst>
                  <a:outerShdw blurRad="38100" dist="38100" dir="2700000" algn="tl">
                    <a:srgbClr val="000000">
                      <a:alpha val="43137"/>
                    </a:srgbClr>
                  </a:outerShdw>
                </a:effectLst>
                <a:latin typeface="Lucida Sans"/>
                <a:ea typeface="+mj-ea"/>
                <a:cs typeface="B Yagut" panose="00000400000000000000" pitchFamily="2" charset="-78"/>
              </a:rPr>
              <a:t>به </a:t>
            </a:r>
            <a:r>
              <a:rPr lang="fa-IR" b="1" dirty="0">
                <a:ln w="6350">
                  <a:noFill/>
                </a:ln>
                <a:solidFill>
                  <a:prstClr val="black"/>
                </a:solidFill>
                <a:effectLst>
                  <a:outerShdw blurRad="38100" dist="38100" dir="2700000" algn="tl">
                    <a:srgbClr val="000000">
                      <a:alpha val="43137"/>
                    </a:srgbClr>
                  </a:outerShdw>
                </a:effectLst>
                <a:latin typeface="Lucida Sans"/>
                <a:ea typeface="+mj-ea"/>
                <a:cs typeface="B Yagut" panose="00000400000000000000" pitchFamily="2" charset="-78"/>
              </a:rPr>
              <a:t>هم خوردن نظم </a:t>
            </a:r>
            <a:r>
              <a:rPr lang="fa-IR" b="1" dirty="0" smtClean="0">
                <a:ln w="6350">
                  <a:noFill/>
                </a:ln>
                <a:solidFill>
                  <a:prstClr val="black"/>
                </a:solidFill>
                <a:effectLst>
                  <a:outerShdw blurRad="38100" dist="38100" dir="2700000" algn="tl">
                    <a:srgbClr val="000000">
                      <a:alpha val="43137"/>
                    </a:srgbClr>
                  </a:outerShdw>
                </a:effectLst>
                <a:latin typeface="Lucida Sans"/>
                <a:ea typeface="+mj-ea"/>
                <a:cs typeface="B Yagut" panose="00000400000000000000" pitchFamily="2" charset="-78"/>
              </a:rPr>
              <a:t>قاعدگی</a:t>
            </a:r>
          </a:p>
          <a:p>
            <a:pPr marL="548640" lvl="0" indent="-411480" algn="justLow" rtl="1">
              <a:buClr>
                <a:prstClr val="white">
                  <a:shade val="95000"/>
                </a:prstClr>
              </a:buClr>
              <a:buSzPct val="65000"/>
              <a:buFont typeface="Wingdings 2"/>
              <a:buChar char=""/>
            </a:pPr>
            <a:endParaRPr lang="en-US" b="1" dirty="0">
              <a:solidFill>
                <a:prstClr val="black"/>
              </a:solidFill>
              <a:latin typeface="Book Antiqua"/>
              <a:cs typeface="B Yagut" panose="00000400000000000000" pitchFamily="2" charset="-78"/>
            </a:endParaRPr>
          </a:p>
          <a:p>
            <a:pPr marL="547688" lvl="0" indent="19050" algn="just" rtl="1">
              <a:buClr>
                <a:prstClr val="white">
                  <a:shade val="95000"/>
                </a:prstClr>
              </a:buClr>
              <a:buSzPct val="65000"/>
              <a:buNone/>
            </a:pPr>
            <a:r>
              <a:rPr lang="fa-IR" sz="2400" dirty="0">
                <a:solidFill>
                  <a:prstClr val="black"/>
                </a:solidFill>
                <a:latin typeface="Book Antiqua"/>
                <a:cs typeface="B Yagut" panose="00000400000000000000" pitchFamily="2" charset="-78"/>
              </a:rPr>
              <a:t>منظور از به هم خوردن نظم قاعدگی کم و زیاد شدن مدت هر دوره قاعدگی یا کم و زیاد شدن مدت خونریزی و یا مقدار آن و همچنین خونریزی در بین دوره های قاعدگی است</a:t>
            </a:r>
            <a:r>
              <a:rPr lang="fa-IR" sz="2400" dirty="0" smtClean="0">
                <a:solidFill>
                  <a:prstClr val="black"/>
                </a:solidFill>
                <a:latin typeface="Book Antiqua"/>
                <a:cs typeface="B Yagut" panose="00000400000000000000" pitchFamily="2" charset="-78"/>
              </a:rPr>
              <a:t>.</a:t>
            </a:r>
          </a:p>
          <a:p>
            <a:pPr marL="547688" lvl="0" indent="19050" algn="just" rtl="1">
              <a:buClr>
                <a:prstClr val="white">
                  <a:shade val="95000"/>
                </a:prstClr>
              </a:buClr>
              <a:buSzPct val="65000"/>
              <a:buNone/>
            </a:pPr>
            <a:endParaRPr lang="fa-IR" sz="2400" dirty="0">
              <a:solidFill>
                <a:prstClr val="black"/>
              </a:solidFill>
              <a:latin typeface="Book Antiqua"/>
              <a:cs typeface="B Yagut" panose="00000400000000000000" pitchFamily="2" charset="-78"/>
            </a:endParaRPr>
          </a:p>
          <a:p>
            <a:pPr marL="547688" lvl="0" indent="19050" algn="just" rtl="1">
              <a:buClr>
                <a:prstClr val="white">
                  <a:shade val="95000"/>
                </a:prstClr>
              </a:buClr>
              <a:buSzPct val="65000"/>
              <a:buNone/>
            </a:pPr>
            <a:r>
              <a:rPr lang="fa-IR" sz="2400" dirty="0">
                <a:solidFill>
                  <a:prstClr val="black"/>
                </a:solidFill>
                <a:latin typeface="Book Antiqua"/>
                <a:cs typeface="B Yagut" panose="00000400000000000000" pitchFamily="2" charset="-78"/>
              </a:rPr>
              <a:t>شایعترین علت تاخیر در قاعدگی </a:t>
            </a:r>
            <a:r>
              <a:rPr lang="fa-IR" sz="2400" b="1" dirty="0">
                <a:effectLst>
                  <a:outerShdw blurRad="38100" dist="38100" dir="2700000" algn="tl">
                    <a:srgbClr val="000000">
                      <a:alpha val="43137"/>
                    </a:srgbClr>
                  </a:outerShdw>
                </a:effectLst>
                <a:latin typeface="Book Antiqua"/>
                <a:cs typeface="B Yagut" panose="00000400000000000000" pitchFamily="2" charset="-78"/>
              </a:rPr>
              <a:t>بارداری</a:t>
            </a:r>
            <a:r>
              <a:rPr lang="fa-IR" sz="2400" dirty="0">
                <a:solidFill>
                  <a:prstClr val="black"/>
                </a:solidFill>
                <a:latin typeface="Book Antiqua"/>
                <a:cs typeface="B Yagut" panose="00000400000000000000" pitchFamily="2" charset="-78"/>
              </a:rPr>
              <a:t> است</a:t>
            </a:r>
            <a:r>
              <a:rPr lang="fa-IR" sz="2400" dirty="0" smtClean="0">
                <a:solidFill>
                  <a:prstClr val="black"/>
                </a:solidFill>
                <a:latin typeface="Book Antiqua"/>
                <a:cs typeface="B Yagut" panose="00000400000000000000" pitchFamily="2" charset="-78"/>
              </a:rPr>
              <a:t>.</a:t>
            </a:r>
          </a:p>
          <a:p>
            <a:pPr marL="547688" lvl="0" indent="19050" algn="just" rtl="1">
              <a:buClr>
                <a:prstClr val="white">
                  <a:shade val="95000"/>
                </a:prstClr>
              </a:buClr>
              <a:buSzPct val="65000"/>
              <a:buNone/>
            </a:pPr>
            <a:endParaRPr lang="fa-IR" sz="2400" dirty="0">
              <a:solidFill>
                <a:prstClr val="black"/>
              </a:solidFill>
              <a:latin typeface="Book Antiqua"/>
              <a:cs typeface="B Yagut" panose="00000400000000000000" pitchFamily="2" charset="-78"/>
            </a:endParaRPr>
          </a:p>
          <a:p>
            <a:pPr marL="547688" lvl="0" indent="19050" algn="just" rtl="1">
              <a:buClr>
                <a:prstClr val="white">
                  <a:shade val="95000"/>
                </a:prstClr>
              </a:buClr>
              <a:buSzPct val="65000"/>
              <a:buNone/>
            </a:pPr>
            <a:r>
              <a:rPr lang="fa-IR" sz="2400" dirty="0">
                <a:solidFill>
                  <a:prstClr val="black"/>
                </a:solidFill>
                <a:latin typeface="Book Antiqua"/>
                <a:cs typeface="B Yagut" panose="00000400000000000000" pitchFamily="2" charset="-78"/>
              </a:rPr>
              <a:t>عواملی چون ناراحتی عصبی و فکری، به هم خوردن نظم خواب و بیداری، تغییر آب وهوا، تغییر در وضعیت تغذیه و غیره ممکن </a:t>
            </a:r>
            <a:r>
              <a:rPr lang="fa-IR" sz="2400" dirty="0" smtClean="0">
                <a:solidFill>
                  <a:prstClr val="black"/>
                </a:solidFill>
                <a:latin typeface="Book Antiqua"/>
                <a:cs typeface="B Yagut" panose="00000400000000000000" pitchFamily="2" charset="-78"/>
              </a:rPr>
              <a:t>است سبب </a:t>
            </a:r>
            <a:r>
              <a:rPr lang="fa-IR" sz="2400" dirty="0">
                <a:solidFill>
                  <a:prstClr val="black"/>
                </a:solidFill>
                <a:latin typeface="Book Antiqua"/>
                <a:cs typeface="B Yagut" panose="00000400000000000000" pitchFamily="2" charset="-78"/>
              </a:rPr>
              <a:t>تاخیر در قاعدگی </a:t>
            </a:r>
            <a:r>
              <a:rPr lang="fa-IR" sz="2400" dirty="0" smtClean="0">
                <a:solidFill>
                  <a:prstClr val="black"/>
                </a:solidFill>
                <a:latin typeface="Book Antiqua"/>
                <a:cs typeface="B Yagut" panose="00000400000000000000" pitchFamily="2" charset="-78"/>
              </a:rPr>
              <a:t>شوند</a:t>
            </a:r>
            <a:r>
              <a:rPr lang="fa-IR" sz="2400" dirty="0">
                <a:solidFill>
                  <a:prstClr val="black"/>
                </a:solidFill>
                <a:latin typeface="Book Antiqua"/>
                <a:cs typeface="B Yagut" panose="00000400000000000000" pitchFamily="2" charset="-78"/>
              </a:rPr>
              <a:t>.</a:t>
            </a:r>
            <a:endParaRPr lang="en-US" sz="2400" dirty="0">
              <a:solidFill>
                <a:prstClr val="black"/>
              </a:solidFill>
              <a:latin typeface="Book Antiqua"/>
              <a:cs typeface="B Yagut" panose="00000400000000000000" pitchFamily="2" charset="-78"/>
            </a:endParaRPr>
          </a:p>
          <a:p>
            <a:pPr algn="r" rtl="1"/>
            <a:endParaRPr lang="en-US" sz="2800" dirty="0">
              <a:cs typeface="B Yagut" panose="00000400000000000000" pitchFamily="2" charset="-78"/>
            </a:endParaRPr>
          </a:p>
        </p:txBody>
      </p:sp>
      <p:pic>
        <p:nvPicPr>
          <p:cNvPr id="2" name="ZOOM006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9592" y="5085184"/>
            <a:ext cx="609600" cy="609600"/>
          </a:xfrm>
          <a:prstGeom prst="rect">
            <a:avLst/>
          </a:prstGeom>
        </p:spPr>
      </p:pic>
    </p:spTree>
    <p:extLst>
      <p:ext uri="{BB962C8B-B14F-4D97-AF65-F5344CB8AC3E}">
        <p14:creationId xmlns:p14="http://schemas.microsoft.com/office/powerpoint/2010/main" val="970055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8"/>
            <a:ext cx="8229600" cy="5505475"/>
          </a:xfrm>
        </p:spPr>
        <p:txBody>
          <a:bodyPr>
            <a:normAutofit/>
          </a:bodyPr>
          <a:lstStyle/>
          <a:p>
            <a:pPr marL="548640" lvl="0" indent="-411480" algn="ctr" rtl="1">
              <a:buClr>
                <a:prstClr val="white">
                  <a:shade val="95000"/>
                </a:prstClr>
              </a:buClr>
              <a:buSzPct val="65000"/>
              <a:buFont typeface="Wingdings 2"/>
              <a:buChar char=""/>
            </a:pPr>
            <a:r>
              <a:rPr lang="fa-IR" b="1" dirty="0" smtClean="0">
                <a:ln w="6350">
                  <a:noFill/>
                </a:ln>
                <a:solidFill>
                  <a:prstClr val="black"/>
                </a:solidFill>
                <a:effectLst>
                  <a:outerShdw blurRad="38100" dist="38100" dir="2700000" algn="tl">
                    <a:srgbClr val="000000">
                      <a:alpha val="43137"/>
                    </a:srgbClr>
                  </a:outerShdw>
                </a:effectLst>
                <a:latin typeface="Lucida Sans"/>
                <a:ea typeface="+mj-ea"/>
                <a:cs typeface="B Yagut" panose="00000400000000000000" pitchFamily="2" charset="-78"/>
              </a:rPr>
              <a:t>آموزش های </a:t>
            </a:r>
            <a:r>
              <a:rPr lang="fa-IR" b="1" dirty="0">
                <a:ln w="6350">
                  <a:noFill/>
                </a:ln>
                <a:solidFill>
                  <a:prstClr val="black"/>
                </a:solidFill>
                <a:effectLst>
                  <a:outerShdw blurRad="38100" dist="38100" dir="2700000" algn="tl">
                    <a:srgbClr val="000000">
                      <a:alpha val="43137"/>
                    </a:srgbClr>
                  </a:outerShdw>
                </a:effectLst>
                <a:latin typeface="Lucida Sans"/>
                <a:ea typeface="+mj-ea"/>
                <a:cs typeface="B Yagut" panose="00000400000000000000" pitchFamily="2" charset="-78"/>
              </a:rPr>
              <a:t>لازم در دوران </a:t>
            </a:r>
            <a:r>
              <a:rPr lang="fa-IR" b="1" dirty="0" smtClean="0">
                <a:ln w="6350">
                  <a:noFill/>
                </a:ln>
                <a:solidFill>
                  <a:prstClr val="black"/>
                </a:solidFill>
                <a:effectLst>
                  <a:outerShdw blurRad="38100" dist="38100" dir="2700000" algn="tl">
                    <a:srgbClr val="000000">
                      <a:alpha val="43137"/>
                    </a:srgbClr>
                  </a:outerShdw>
                </a:effectLst>
                <a:latin typeface="Lucida Sans"/>
                <a:ea typeface="+mj-ea"/>
                <a:cs typeface="B Yagut" panose="00000400000000000000" pitchFamily="2" charset="-78"/>
              </a:rPr>
              <a:t>قاعدگی</a:t>
            </a:r>
          </a:p>
          <a:p>
            <a:pPr marL="548640" lvl="0" indent="-411480" algn="justLow" rtl="1">
              <a:buClr>
                <a:prstClr val="white">
                  <a:shade val="95000"/>
                </a:prstClr>
              </a:buClr>
              <a:buSzPct val="65000"/>
              <a:buFont typeface="Wingdings 2"/>
              <a:buChar char=""/>
            </a:pPr>
            <a:endParaRPr lang="fa-IR" b="1" dirty="0" smtClean="0">
              <a:ln w="6350">
                <a:noFill/>
              </a:ln>
              <a:solidFill>
                <a:prstClr val="black"/>
              </a:solidFill>
              <a:latin typeface="Lucida Sans"/>
              <a:ea typeface="+mj-ea"/>
              <a:cs typeface="B Yagut" panose="00000400000000000000" pitchFamily="2" charset="-78"/>
            </a:endParaRPr>
          </a:p>
          <a:p>
            <a:pPr marL="137160" lvl="0" indent="0" algn="justLow"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 استفاد </a:t>
            </a:r>
            <a:r>
              <a:rPr lang="fa-IR" sz="2400" dirty="0">
                <a:solidFill>
                  <a:prstClr val="black"/>
                </a:solidFill>
                <a:latin typeface="Book Antiqua"/>
                <a:cs typeface="B Yagut" panose="00000400000000000000" pitchFamily="2" charset="-78"/>
              </a:rPr>
              <a:t>ه از نوار بهد اشتی تمیز و تعویض زود به زود آن</a:t>
            </a:r>
          </a:p>
          <a:p>
            <a:pPr marL="137160" lvl="0" indent="0" algn="justLow"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 خودداری </a:t>
            </a:r>
            <a:r>
              <a:rPr lang="fa-IR" sz="2400" dirty="0">
                <a:solidFill>
                  <a:prstClr val="black"/>
                </a:solidFill>
                <a:latin typeface="Book Antiqua"/>
                <a:cs typeface="B Yagut" panose="00000400000000000000" pitchFamily="2" charset="-78"/>
              </a:rPr>
              <a:t>از مقاربت در دوران خونریزی</a:t>
            </a:r>
          </a:p>
          <a:p>
            <a:pPr marL="137160" lvl="0" indent="0" algn="justLow"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 تعویض </a:t>
            </a:r>
            <a:r>
              <a:rPr lang="fa-IR" sz="2400" dirty="0">
                <a:solidFill>
                  <a:prstClr val="black"/>
                </a:solidFill>
                <a:latin typeface="Book Antiqua"/>
                <a:cs typeface="B Yagut" panose="00000400000000000000" pitchFamily="2" charset="-78"/>
              </a:rPr>
              <a:t>روزانه لباس زیر و استفاده از پارچه نخی</a:t>
            </a:r>
          </a:p>
          <a:p>
            <a:pPr marL="137160" lvl="0" indent="0" algn="justLow"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 شستشوی </a:t>
            </a:r>
            <a:r>
              <a:rPr lang="fa-IR" sz="2400" dirty="0">
                <a:solidFill>
                  <a:prstClr val="black"/>
                </a:solidFill>
                <a:latin typeface="Book Antiqua"/>
                <a:cs typeface="B Yagut" panose="00000400000000000000" pitchFamily="2" charset="-78"/>
              </a:rPr>
              <a:t>ناحیه تناسلی پس از هر بار اجابت مزاج</a:t>
            </a:r>
          </a:p>
          <a:p>
            <a:pPr marL="137160" lvl="0" indent="0" algn="justLow"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 عدم </a:t>
            </a:r>
            <a:r>
              <a:rPr lang="fa-IR" sz="2400" dirty="0">
                <a:solidFill>
                  <a:prstClr val="black"/>
                </a:solidFill>
                <a:latin typeface="Book Antiqua"/>
                <a:cs typeface="B Yagut" panose="00000400000000000000" pitchFamily="2" charset="-78"/>
              </a:rPr>
              <a:t>استفاده از وان و خزینه</a:t>
            </a:r>
          </a:p>
          <a:p>
            <a:pPr marL="137160" lvl="0" indent="0" algn="justLow"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 خودداری </a:t>
            </a:r>
            <a:r>
              <a:rPr lang="fa-IR" sz="2400" dirty="0">
                <a:solidFill>
                  <a:prstClr val="black"/>
                </a:solidFill>
                <a:latin typeface="Book Antiqua"/>
                <a:cs typeface="B Yagut" panose="00000400000000000000" pitchFamily="2" charset="-78"/>
              </a:rPr>
              <a:t>از نشستن در کف </a:t>
            </a:r>
            <a:r>
              <a:rPr lang="fa-IR" sz="2400" dirty="0" smtClean="0">
                <a:solidFill>
                  <a:prstClr val="black"/>
                </a:solidFill>
                <a:latin typeface="Book Antiqua"/>
                <a:cs typeface="B Yagut" panose="00000400000000000000" pitchFamily="2" charset="-78"/>
              </a:rPr>
              <a:t>حمام</a:t>
            </a:r>
          </a:p>
          <a:p>
            <a:pPr marL="548640" lvl="0" indent="-411480" algn="justLow" rtl="1">
              <a:buClr>
                <a:prstClr val="white">
                  <a:shade val="95000"/>
                </a:prstClr>
              </a:buClr>
              <a:buSzPct val="65000"/>
              <a:buFont typeface="Wingdings 2"/>
              <a:buChar char=""/>
            </a:pPr>
            <a:endParaRPr lang="fa-IR" sz="2000" dirty="0">
              <a:solidFill>
                <a:prstClr val="black"/>
              </a:solidFill>
              <a:latin typeface="Book Antiqua"/>
              <a:cs typeface="B Yagut" panose="00000400000000000000" pitchFamily="2" charset="-78"/>
            </a:endParaRPr>
          </a:p>
          <a:p>
            <a:endParaRPr lang="en-US" sz="2400" dirty="0">
              <a:cs typeface="B Yagut" panose="00000400000000000000" pitchFamily="2" charset="-78"/>
            </a:endParaRPr>
          </a:p>
        </p:txBody>
      </p:sp>
      <p:pic>
        <p:nvPicPr>
          <p:cNvPr id="2" name="ZOOM006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7544" y="5373216"/>
            <a:ext cx="609600" cy="609600"/>
          </a:xfrm>
          <a:prstGeom prst="rect">
            <a:avLst/>
          </a:prstGeom>
        </p:spPr>
      </p:pic>
    </p:spTree>
    <p:extLst>
      <p:ext uri="{BB962C8B-B14F-4D97-AF65-F5344CB8AC3E}">
        <p14:creationId xmlns:p14="http://schemas.microsoft.com/office/powerpoint/2010/main" val="189342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5073427"/>
          </a:xfrm>
        </p:spPr>
        <p:txBody>
          <a:bodyPr/>
          <a:lstStyle/>
          <a:p>
            <a:pPr marL="0" indent="0" algn="ctr" rtl="1">
              <a:buNone/>
            </a:pPr>
            <a:endParaRPr lang="fa-IR" dirty="0" smtClean="0">
              <a:latin typeface="B Yagut"/>
            </a:endParaRPr>
          </a:p>
          <a:p>
            <a:pPr marL="0" indent="0" algn="ctr" rtl="1">
              <a:buNone/>
            </a:pPr>
            <a:endParaRPr lang="fa-IR" dirty="0">
              <a:latin typeface="B Yagut"/>
            </a:endParaRPr>
          </a:p>
          <a:p>
            <a:pPr marL="0" indent="0" algn="ctr" rtl="1">
              <a:buNone/>
            </a:pPr>
            <a:r>
              <a:rPr lang="fa-IR" b="1" dirty="0" smtClean="0">
                <a:effectLst>
                  <a:outerShdw blurRad="38100" dist="38100" dir="2700000" algn="tl">
                    <a:srgbClr val="000000">
                      <a:alpha val="43137"/>
                    </a:srgbClr>
                  </a:outerShdw>
                </a:effectLst>
                <a:latin typeface="B Yagut"/>
                <a:cs typeface="B Yagut" panose="00000400000000000000" pitchFamily="2" charset="-78"/>
              </a:rPr>
              <a:t>دستگاه تولید مثل</a:t>
            </a:r>
          </a:p>
          <a:p>
            <a:pPr marL="0" indent="0" algn="ctr">
              <a:buNone/>
            </a:pPr>
            <a:endParaRPr lang="en-US" dirty="0">
              <a:latin typeface="B Yagut"/>
            </a:endParaRPr>
          </a:p>
        </p:txBody>
      </p:sp>
      <p:pic>
        <p:nvPicPr>
          <p:cNvPr id="2" name="ZOOM00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584" y="5661248"/>
            <a:ext cx="609600" cy="609600"/>
          </a:xfrm>
          <a:prstGeom prst="rect">
            <a:avLst/>
          </a:prstGeom>
        </p:spPr>
      </p:pic>
    </p:spTree>
    <p:extLst>
      <p:ext uri="{BB962C8B-B14F-4D97-AF65-F5344CB8AC3E}">
        <p14:creationId xmlns:p14="http://schemas.microsoft.com/office/powerpoint/2010/main" val="28094388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smtClean="0">
                <a:effectLst>
                  <a:outerShdw blurRad="38100" dist="38100" dir="2700000" algn="tl">
                    <a:srgbClr val="000000">
                      <a:alpha val="43137"/>
                    </a:srgbClr>
                  </a:outerShdw>
                </a:effectLst>
                <a:cs typeface="B Yagut" panose="00000400000000000000" pitchFamily="2" charset="-78"/>
              </a:rPr>
              <a:t>خلاصه و نتیجه گیری</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a:xfrm>
            <a:off x="0" y="1268760"/>
            <a:ext cx="9144000" cy="6120680"/>
          </a:xfrm>
        </p:spPr>
        <p:txBody>
          <a:bodyPr>
            <a:noAutofit/>
          </a:bodyPr>
          <a:lstStyle/>
          <a:p>
            <a:pPr marL="548640" lvl="0" indent="-411480" algn="just" rtl="1">
              <a:buClr>
                <a:prstClr val="white">
                  <a:shade val="95000"/>
                </a:prstClr>
              </a:buClr>
              <a:buSzPct val="65000"/>
              <a:buNone/>
            </a:pPr>
            <a:r>
              <a:rPr lang="fa-IR" sz="2000" dirty="0" smtClean="0">
                <a:solidFill>
                  <a:prstClr val="black"/>
                </a:solidFill>
                <a:latin typeface="Book Antiqua"/>
                <a:cs typeface="B Yagut" panose="00000400000000000000" pitchFamily="2" charset="-78"/>
              </a:rPr>
              <a:t>      </a:t>
            </a:r>
            <a:r>
              <a:rPr lang="fa-IR" sz="2200" b="1" dirty="0" smtClean="0">
                <a:solidFill>
                  <a:prstClr val="black"/>
                </a:solidFill>
                <a:latin typeface="Book Antiqua"/>
                <a:cs typeface="B Yagut" panose="00000400000000000000" pitchFamily="2" charset="-78"/>
              </a:rPr>
              <a:t>دستگاه تناسلی مردان : </a:t>
            </a:r>
            <a:r>
              <a:rPr lang="fa-IR" sz="2200" dirty="0" smtClean="0">
                <a:solidFill>
                  <a:prstClr val="black"/>
                </a:solidFill>
                <a:latin typeface="Book Antiqua"/>
                <a:cs typeface="B Yagut" panose="00000400000000000000" pitchFamily="2" charset="-78"/>
              </a:rPr>
              <a:t>از </a:t>
            </a:r>
            <a:r>
              <a:rPr lang="fa-IR" sz="2200" dirty="0">
                <a:solidFill>
                  <a:prstClr val="black"/>
                </a:solidFill>
                <a:latin typeface="Book Antiqua"/>
                <a:cs typeface="B Yagut" panose="00000400000000000000" pitchFamily="2" charset="-78"/>
              </a:rPr>
              <a:t>چند غده واندام تشکیل شده </a:t>
            </a:r>
            <a:r>
              <a:rPr lang="fa-IR" sz="2200" dirty="0" smtClean="0">
                <a:solidFill>
                  <a:prstClr val="black"/>
                </a:solidFill>
                <a:latin typeface="Book Antiqua"/>
                <a:cs typeface="B Yagut" panose="00000400000000000000" pitchFamily="2" charset="-78"/>
              </a:rPr>
              <a:t>است  که شامل بیضه ها - </a:t>
            </a:r>
            <a:r>
              <a:rPr lang="fa-IR" sz="2200" dirty="0">
                <a:solidFill>
                  <a:prstClr val="black"/>
                </a:solidFill>
                <a:latin typeface="Book Antiqua"/>
                <a:cs typeface="B Yagut" panose="00000400000000000000" pitchFamily="2" charset="-78"/>
              </a:rPr>
              <a:t>پروستات - وزیکول سمینال </a:t>
            </a:r>
            <a:r>
              <a:rPr lang="fa-IR" sz="2200" dirty="0" smtClean="0">
                <a:solidFill>
                  <a:prstClr val="black"/>
                </a:solidFill>
                <a:latin typeface="Book Antiqua"/>
                <a:cs typeface="B Yagut" panose="00000400000000000000" pitchFamily="2" charset="-78"/>
              </a:rPr>
              <a:t> و مجاری اپیدیدیم و</a:t>
            </a:r>
            <a:r>
              <a:rPr lang="en-US" sz="2200" dirty="0" smtClean="0">
                <a:solidFill>
                  <a:prstClr val="black"/>
                </a:solidFill>
                <a:latin typeface="Book Antiqua"/>
                <a:cs typeface="B Yagut" panose="00000400000000000000" pitchFamily="2" charset="-78"/>
              </a:rPr>
              <a:t> </a:t>
            </a:r>
            <a:r>
              <a:rPr lang="fa-IR" sz="2200" dirty="0" smtClean="0">
                <a:solidFill>
                  <a:prstClr val="black"/>
                </a:solidFill>
                <a:latin typeface="Book Antiqua"/>
                <a:cs typeface="B Yagut" panose="00000400000000000000" pitchFamily="2" charset="-78"/>
              </a:rPr>
              <a:t>دفران است. </a:t>
            </a:r>
            <a:endParaRPr lang="fa-IR" sz="2200" dirty="0">
              <a:solidFill>
                <a:prstClr val="black"/>
              </a:solidFill>
              <a:latin typeface="Book Antiqua"/>
              <a:cs typeface="B Yagut" panose="00000400000000000000" pitchFamily="2" charset="-78"/>
            </a:endParaRPr>
          </a:p>
          <a:p>
            <a:pPr marL="548640" lvl="0" indent="-411480" algn="just" rtl="1">
              <a:buClr>
                <a:prstClr val="white">
                  <a:shade val="95000"/>
                </a:prstClr>
              </a:buClr>
              <a:buSzPct val="65000"/>
              <a:buFont typeface="Wingdings 2"/>
              <a:buChar char=""/>
            </a:pPr>
            <a:r>
              <a:rPr lang="fa-IR" sz="2200" dirty="0" smtClean="0">
                <a:solidFill>
                  <a:prstClr val="black"/>
                </a:solidFill>
                <a:latin typeface="Book Antiqua"/>
                <a:cs typeface="B Yagut" panose="00000400000000000000" pitchFamily="2" charset="-78"/>
              </a:rPr>
              <a:t> </a:t>
            </a:r>
            <a:r>
              <a:rPr lang="fa-IR" sz="2200" b="1" dirty="0" smtClean="0">
                <a:solidFill>
                  <a:prstClr val="black"/>
                </a:solidFill>
                <a:latin typeface="Book Antiqua"/>
                <a:cs typeface="B Yagut" panose="00000400000000000000" pitchFamily="2" charset="-78"/>
              </a:rPr>
              <a:t>وظایف دستگاه تناسلی مردان: </a:t>
            </a:r>
            <a:r>
              <a:rPr lang="fa-IR" sz="2200" dirty="0" smtClean="0">
                <a:solidFill>
                  <a:prstClr val="black"/>
                </a:solidFill>
                <a:latin typeface="Book Antiqua"/>
                <a:cs typeface="B Yagut" panose="00000400000000000000" pitchFamily="2" charset="-78"/>
              </a:rPr>
              <a:t>تولید </a:t>
            </a:r>
            <a:r>
              <a:rPr lang="fa-IR" sz="2200" dirty="0">
                <a:solidFill>
                  <a:prstClr val="black"/>
                </a:solidFill>
                <a:latin typeface="Book Antiqua"/>
                <a:cs typeface="B Yagut" panose="00000400000000000000" pitchFamily="2" charset="-78"/>
              </a:rPr>
              <a:t>وپرورش اسپرم </a:t>
            </a:r>
            <a:r>
              <a:rPr lang="fa-IR" sz="2200" dirty="0" smtClean="0">
                <a:solidFill>
                  <a:prstClr val="black"/>
                </a:solidFill>
                <a:latin typeface="Book Antiqua"/>
                <a:cs typeface="B Yagut" panose="00000400000000000000" pitchFamily="2" charset="-78"/>
              </a:rPr>
              <a:t>و </a:t>
            </a:r>
            <a:r>
              <a:rPr lang="fa-IR" sz="2200" dirty="0">
                <a:solidFill>
                  <a:prstClr val="black"/>
                </a:solidFill>
                <a:latin typeface="Book Antiqua"/>
                <a:cs typeface="B Yagut" panose="00000400000000000000" pitchFamily="2" charset="-78"/>
              </a:rPr>
              <a:t>ایجاد صفات جنسی مردانه به وسیله ترشح هورمونها ی </a:t>
            </a:r>
            <a:r>
              <a:rPr lang="fa-IR" sz="2200" dirty="0" smtClean="0">
                <a:solidFill>
                  <a:prstClr val="black"/>
                </a:solidFill>
                <a:latin typeface="Book Antiqua"/>
                <a:cs typeface="B Yagut" panose="00000400000000000000" pitchFamily="2" charset="-78"/>
              </a:rPr>
              <a:t>مردانه می باشد.</a:t>
            </a:r>
          </a:p>
          <a:p>
            <a:pPr marL="137160" lvl="0" indent="0" algn="just" rtl="1">
              <a:buSzPct val="65000"/>
              <a:buNone/>
            </a:pPr>
            <a:r>
              <a:rPr lang="fa-IR" sz="2200" dirty="0" smtClean="0">
                <a:solidFill>
                  <a:prstClr val="black"/>
                </a:solidFill>
                <a:latin typeface="Book Antiqua"/>
                <a:cs typeface="B Yagut" panose="00000400000000000000" pitchFamily="2" charset="-78"/>
              </a:rPr>
              <a:t>     </a:t>
            </a:r>
            <a:r>
              <a:rPr lang="fa-IR" sz="2200" b="1" dirty="0" smtClean="0">
                <a:solidFill>
                  <a:prstClr val="black"/>
                </a:solidFill>
                <a:latin typeface="Book Antiqua"/>
                <a:cs typeface="B Yagut" panose="00000400000000000000" pitchFamily="2" charset="-78"/>
              </a:rPr>
              <a:t>دستگاه </a:t>
            </a:r>
            <a:r>
              <a:rPr lang="fa-IR" sz="2200" b="1" dirty="0">
                <a:solidFill>
                  <a:prstClr val="black"/>
                </a:solidFill>
                <a:latin typeface="Book Antiqua"/>
                <a:cs typeface="B Yagut" panose="00000400000000000000" pitchFamily="2" charset="-78"/>
              </a:rPr>
              <a:t>تناسلی </a:t>
            </a:r>
            <a:r>
              <a:rPr lang="fa-IR" sz="2200" b="1" dirty="0" smtClean="0">
                <a:solidFill>
                  <a:prstClr val="black"/>
                </a:solidFill>
                <a:latin typeface="Book Antiqua"/>
                <a:cs typeface="B Yagut" panose="00000400000000000000" pitchFamily="2" charset="-78"/>
              </a:rPr>
              <a:t>زنان : </a:t>
            </a:r>
            <a:r>
              <a:rPr lang="fa-IR" sz="2200" dirty="0" smtClean="0">
                <a:solidFill>
                  <a:prstClr val="black"/>
                </a:solidFill>
                <a:latin typeface="Book Antiqua"/>
                <a:cs typeface="B Yagut" panose="00000400000000000000" pitchFamily="2" charset="-78"/>
              </a:rPr>
              <a:t>اعضاء </a:t>
            </a:r>
            <a:r>
              <a:rPr lang="fa-IR" sz="2200" dirty="0">
                <a:solidFill>
                  <a:prstClr val="black"/>
                </a:solidFill>
                <a:latin typeface="Book Antiqua"/>
                <a:cs typeface="B Yagut" panose="00000400000000000000" pitchFamily="2" charset="-78"/>
              </a:rPr>
              <a:t>اصلی این </a:t>
            </a:r>
            <a:r>
              <a:rPr lang="fa-IR" sz="2200" dirty="0" smtClean="0">
                <a:solidFill>
                  <a:prstClr val="black"/>
                </a:solidFill>
                <a:latin typeface="Book Antiqua"/>
                <a:cs typeface="B Yagut" panose="00000400000000000000" pitchFamily="2" charset="-78"/>
              </a:rPr>
              <a:t>دستگاه یک </a:t>
            </a:r>
            <a:r>
              <a:rPr lang="fa-IR" sz="2200" dirty="0">
                <a:solidFill>
                  <a:prstClr val="black"/>
                </a:solidFill>
                <a:latin typeface="Book Antiqua"/>
                <a:cs typeface="B Yagut" panose="00000400000000000000" pitchFamily="2" charset="-78"/>
              </a:rPr>
              <a:t>جفت </a:t>
            </a:r>
            <a:r>
              <a:rPr lang="fa-IR" sz="2200" dirty="0" smtClean="0">
                <a:solidFill>
                  <a:prstClr val="black"/>
                </a:solidFill>
                <a:latin typeface="Book Antiqua"/>
                <a:cs typeface="B Yagut" panose="00000400000000000000" pitchFamily="2" charset="-78"/>
              </a:rPr>
              <a:t>تخمدان، رحم، </a:t>
            </a:r>
          </a:p>
          <a:p>
            <a:pPr marL="137160" lvl="0" indent="0" algn="just" rtl="1">
              <a:buSzPct val="65000"/>
              <a:buNone/>
            </a:pPr>
            <a:r>
              <a:rPr lang="fa-IR" sz="2200" dirty="0" smtClean="0">
                <a:solidFill>
                  <a:prstClr val="black"/>
                </a:solidFill>
                <a:latin typeface="Book Antiqua"/>
                <a:cs typeface="B Yagut" panose="00000400000000000000" pitchFamily="2" charset="-78"/>
              </a:rPr>
              <a:t>      دو </a:t>
            </a:r>
            <a:r>
              <a:rPr lang="fa-IR" sz="2200" dirty="0">
                <a:solidFill>
                  <a:prstClr val="black"/>
                </a:solidFill>
                <a:latin typeface="Book Antiqua"/>
                <a:cs typeface="B Yagut" panose="00000400000000000000" pitchFamily="2" charset="-78"/>
              </a:rPr>
              <a:t>لوله </a:t>
            </a:r>
            <a:r>
              <a:rPr lang="fa-IR" sz="2200" dirty="0" smtClean="0">
                <a:solidFill>
                  <a:prstClr val="black"/>
                </a:solidFill>
                <a:latin typeface="Book Antiqua"/>
                <a:cs typeface="B Yagut" panose="00000400000000000000" pitchFamily="2" charset="-78"/>
              </a:rPr>
              <a:t>رحم ( فالوپ ) ، و واژن ( مهبل ) است.</a:t>
            </a:r>
            <a:endParaRPr lang="fa-IR" sz="2200" dirty="0">
              <a:solidFill>
                <a:prstClr val="black"/>
              </a:solidFill>
              <a:latin typeface="Book Antiqua"/>
              <a:cs typeface="B Yagut" panose="00000400000000000000" pitchFamily="2" charset="-78"/>
            </a:endParaRPr>
          </a:p>
          <a:p>
            <a:pPr marL="548640" lvl="0" indent="-411480" algn="just" rtl="1">
              <a:buClr>
                <a:prstClr val="white">
                  <a:shade val="95000"/>
                </a:prstClr>
              </a:buClr>
              <a:buSzPct val="65000"/>
              <a:buNone/>
            </a:pPr>
            <a:r>
              <a:rPr lang="fa-IR" sz="2200" dirty="0" smtClean="0">
                <a:solidFill>
                  <a:prstClr val="black"/>
                </a:solidFill>
                <a:latin typeface="Book Antiqua"/>
                <a:cs typeface="B Yagut" panose="00000400000000000000" pitchFamily="2" charset="-78"/>
              </a:rPr>
              <a:t>        فعالیت </a:t>
            </a:r>
            <a:r>
              <a:rPr lang="fa-IR" sz="2200" dirty="0">
                <a:solidFill>
                  <a:prstClr val="black"/>
                </a:solidFill>
                <a:latin typeface="Book Antiqua"/>
                <a:cs typeface="B Yagut" panose="00000400000000000000" pitchFamily="2" charset="-78"/>
              </a:rPr>
              <a:t>تخمدانها دوره ای </a:t>
            </a:r>
            <a:r>
              <a:rPr lang="fa-IR" sz="2200" dirty="0" smtClean="0">
                <a:solidFill>
                  <a:prstClr val="black"/>
                </a:solidFill>
                <a:latin typeface="Book Antiqua"/>
                <a:cs typeface="B Yagut" panose="00000400000000000000" pitchFamily="2" charset="-78"/>
              </a:rPr>
              <a:t>است، این </a:t>
            </a:r>
            <a:r>
              <a:rPr lang="fa-IR" sz="2200" dirty="0">
                <a:solidFill>
                  <a:prstClr val="black"/>
                </a:solidFill>
                <a:latin typeface="Book Antiqua"/>
                <a:cs typeface="B Yagut" panose="00000400000000000000" pitchFamily="2" charset="-78"/>
              </a:rPr>
              <a:t>دوره با خونریزی عادت ماهیانه شروع </a:t>
            </a:r>
            <a:r>
              <a:rPr lang="fa-IR" sz="2200" dirty="0" smtClean="0">
                <a:solidFill>
                  <a:prstClr val="black"/>
                </a:solidFill>
                <a:latin typeface="Book Antiqua"/>
                <a:cs typeface="B Yagut" panose="00000400000000000000" pitchFamily="2" charset="-78"/>
              </a:rPr>
              <a:t>و </a:t>
            </a:r>
            <a:r>
              <a:rPr lang="fa-IR" sz="2200" dirty="0">
                <a:solidFill>
                  <a:prstClr val="black"/>
                </a:solidFill>
                <a:latin typeface="Book Antiqua"/>
                <a:cs typeface="B Yagut" panose="00000400000000000000" pitchFamily="2" charset="-78"/>
              </a:rPr>
              <a:t>تا شروع دوره خونریزی بعدی به طور متوسط 28 روز </a:t>
            </a:r>
            <a:r>
              <a:rPr lang="fa-IR" sz="2200" dirty="0" smtClean="0">
                <a:solidFill>
                  <a:prstClr val="black"/>
                </a:solidFill>
                <a:latin typeface="Book Antiqua"/>
                <a:cs typeface="B Yagut" panose="00000400000000000000" pitchFamily="2" charset="-78"/>
              </a:rPr>
              <a:t>طول می </a:t>
            </a:r>
            <a:r>
              <a:rPr lang="fa-IR" sz="2200" dirty="0">
                <a:solidFill>
                  <a:prstClr val="black"/>
                </a:solidFill>
                <a:latin typeface="Book Antiqua"/>
                <a:cs typeface="B Yagut" panose="00000400000000000000" pitchFamily="2" charset="-78"/>
              </a:rPr>
              <a:t>کشد</a:t>
            </a:r>
            <a:r>
              <a:rPr lang="fa-IR" sz="2200" dirty="0" smtClean="0">
                <a:solidFill>
                  <a:prstClr val="black"/>
                </a:solidFill>
                <a:latin typeface="Book Antiqua"/>
                <a:cs typeface="B Yagut" panose="00000400000000000000" pitchFamily="2" charset="-78"/>
              </a:rPr>
              <a:t>.</a:t>
            </a:r>
          </a:p>
          <a:p>
            <a:pPr marL="548640" lvl="0" indent="-411480" algn="just" rtl="1">
              <a:buClr>
                <a:prstClr val="white">
                  <a:shade val="95000"/>
                </a:prstClr>
              </a:buClr>
              <a:buSzPct val="65000"/>
              <a:buNone/>
            </a:pPr>
            <a:r>
              <a:rPr lang="fa-IR" sz="2200" dirty="0" smtClean="0">
                <a:solidFill>
                  <a:prstClr val="black"/>
                </a:solidFill>
                <a:latin typeface="Book Antiqua"/>
                <a:cs typeface="B Yagut" panose="00000400000000000000" pitchFamily="2" charset="-78"/>
              </a:rPr>
              <a:t>       رحم و تخمدانها در یک دوره </a:t>
            </a:r>
            <a:r>
              <a:rPr lang="fa-IR" sz="2200" dirty="0">
                <a:solidFill>
                  <a:prstClr val="black"/>
                </a:solidFill>
                <a:latin typeface="Book Antiqua"/>
                <a:cs typeface="B Yagut" panose="00000400000000000000" pitchFamily="2" charset="-78"/>
              </a:rPr>
              <a:t>جنسی تغییرات </a:t>
            </a:r>
            <a:r>
              <a:rPr lang="fa-IR" sz="2200" dirty="0" smtClean="0">
                <a:solidFill>
                  <a:prstClr val="black"/>
                </a:solidFill>
                <a:latin typeface="Book Antiqua"/>
                <a:cs typeface="B Yagut" panose="00000400000000000000" pitchFamily="2" charset="-78"/>
              </a:rPr>
              <a:t>خاص خود را دارند.</a:t>
            </a:r>
            <a:endParaRPr lang="fa-IR" sz="2200" dirty="0">
              <a:solidFill>
                <a:prstClr val="black"/>
              </a:solidFill>
              <a:latin typeface="Book Antiqua"/>
              <a:cs typeface="B Yagut" panose="00000400000000000000" pitchFamily="2" charset="-78"/>
            </a:endParaRPr>
          </a:p>
          <a:p>
            <a:pPr marL="548640" indent="-411480" algn="just" rtl="1">
              <a:buClr>
                <a:prstClr val="white">
                  <a:shade val="95000"/>
                </a:prstClr>
              </a:buClr>
              <a:buSzPct val="65000"/>
              <a:buFont typeface="Wingdings 2"/>
              <a:buChar char=""/>
            </a:pPr>
            <a:r>
              <a:rPr lang="fa-IR" sz="2200" b="1" dirty="0">
                <a:ln w="6350">
                  <a:noFill/>
                </a:ln>
                <a:solidFill>
                  <a:prstClr val="black"/>
                </a:solidFill>
                <a:latin typeface="Lucida Sans"/>
                <a:cs typeface="B Yagut" panose="00000400000000000000" pitchFamily="2" charset="-78"/>
              </a:rPr>
              <a:t>صفات ثانویه جنسی در </a:t>
            </a:r>
            <a:r>
              <a:rPr lang="fa-IR" sz="2200" b="1" dirty="0" smtClean="0">
                <a:ln w="6350">
                  <a:noFill/>
                </a:ln>
                <a:solidFill>
                  <a:prstClr val="black"/>
                </a:solidFill>
                <a:latin typeface="Lucida Sans"/>
                <a:cs typeface="B Yagut" panose="00000400000000000000" pitchFamily="2" charset="-78"/>
              </a:rPr>
              <a:t>زنان:</a:t>
            </a:r>
            <a:r>
              <a:rPr lang="fa-IR" sz="2200" b="1" dirty="0">
                <a:solidFill>
                  <a:prstClr val="black"/>
                </a:solidFill>
                <a:latin typeface="Book Antiqua"/>
                <a:cs typeface="B Nazanin" pitchFamily="2" charset="-78"/>
              </a:rPr>
              <a:t>رشد </a:t>
            </a:r>
            <a:r>
              <a:rPr lang="fa-IR" sz="2200" dirty="0">
                <a:solidFill>
                  <a:prstClr val="black"/>
                </a:solidFill>
                <a:latin typeface="Book Antiqua"/>
                <a:cs typeface="B Nazanin" pitchFamily="2" charset="-78"/>
              </a:rPr>
              <a:t>پستانها، روییدن مو در ناحیه خارجی دستگاه تناسلی و زیر بغل، تغییرات شکل استخوان لگن و شروع دوره های قاعدگی است</a:t>
            </a:r>
            <a:r>
              <a:rPr lang="fa-IR" sz="2200" dirty="0" smtClean="0">
                <a:solidFill>
                  <a:prstClr val="black"/>
                </a:solidFill>
                <a:latin typeface="Book Antiqua"/>
                <a:cs typeface="B Nazanin" pitchFamily="2" charset="-78"/>
              </a:rPr>
              <a:t>.</a:t>
            </a:r>
            <a:endParaRPr lang="fa-IR" sz="2200" dirty="0">
              <a:solidFill>
                <a:prstClr val="black"/>
              </a:solidFill>
              <a:latin typeface="Book Antiqua"/>
              <a:cs typeface="B Nazanin" pitchFamily="2" charset="-78"/>
            </a:endParaRPr>
          </a:p>
          <a:p>
            <a:pPr marL="547688" lvl="0" indent="19050" algn="just" rtl="1">
              <a:buClr>
                <a:prstClr val="white">
                  <a:shade val="95000"/>
                </a:prstClr>
              </a:buClr>
              <a:buSzPct val="65000"/>
              <a:buNone/>
            </a:pPr>
            <a:r>
              <a:rPr lang="fa-IR" sz="2200" b="1" dirty="0">
                <a:ln w="6350">
                  <a:noFill/>
                </a:ln>
                <a:solidFill>
                  <a:prstClr val="black"/>
                </a:solidFill>
                <a:latin typeface="Lucida Sans"/>
                <a:cs typeface="B Yagut" panose="00000400000000000000" pitchFamily="2" charset="-78"/>
              </a:rPr>
              <a:t>به هم خوردن نظم </a:t>
            </a:r>
            <a:r>
              <a:rPr lang="fa-IR" sz="2200" b="1" dirty="0" smtClean="0">
                <a:ln w="6350">
                  <a:noFill/>
                </a:ln>
                <a:solidFill>
                  <a:prstClr val="black"/>
                </a:solidFill>
                <a:latin typeface="Lucida Sans"/>
                <a:cs typeface="B Yagut" panose="00000400000000000000" pitchFamily="2" charset="-78"/>
              </a:rPr>
              <a:t>قاعدگی: </a:t>
            </a:r>
            <a:r>
              <a:rPr lang="fa-IR" sz="2200" dirty="0" smtClean="0">
                <a:solidFill>
                  <a:prstClr val="black"/>
                </a:solidFill>
                <a:latin typeface="Book Antiqua"/>
                <a:cs typeface="B Yagut" panose="00000400000000000000" pitchFamily="2" charset="-78"/>
              </a:rPr>
              <a:t>منظور </a:t>
            </a:r>
            <a:r>
              <a:rPr lang="fa-IR" sz="2200" dirty="0">
                <a:solidFill>
                  <a:prstClr val="black"/>
                </a:solidFill>
                <a:latin typeface="Book Antiqua"/>
                <a:cs typeface="B Yagut" panose="00000400000000000000" pitchFamily="2" charset="-78"/>
              </a:rPr>
              <a:t>از به هم خوردن نظم قاعدگی کم و زیاد شدن مدت هر دوره قاعدگی یا کم و زیاد شدن مدت خونریزی و یا مقدار آن و همچنین خونریزی در بین دوره های قاعدگی است.</a:t>
            </a:r>
          </a:p>
          <a:p>
            <a:pPr marL="548640" lvl="0" indent="-411480" algn="justLow" rtl="1">
              <a:buClr>
                <a:prstClr val="white">
                  <a:shade val="95000"/>
                </a:prstClr>
              </a:buClr>
              <a:buSzPct val="65000"/>
              <a:buFont typeface="Wingdings 2"/>
              <a:buChar char=""/>
            </a:pPr>
            <a:endParaRPr lang="en-US" sz="2200" dirty="0">
              <a:solidFill>
                <a:prstClr val="black"/>
              </a:solidFill>
              <a:latin typeface="Book Antiqua"/>
              <a:cs typeface="B Yagut" panose="00000400000000000000" pitchFamily="2" charset="-78"/>
            </a:endParaRPr>
          </a:p>
          <a:p>
            <a:pPr marL="548640" lvl="0" indent="-411480" algn="justLow" rtl="1">
              <a:buClr>
                <a:prstClr val="white">
                  <a:shade val="95000"/>
                </a:prstClr>
              </a:buClr>
              <a:buSzPct val="65000"/>
              <a:buFont typeface="Wingdings 2"/>
              <a:buChar char=""/>
            </a:pPr>
            <a:endParaRPr lang="en-US" sz="2000" dirty="0">
              <a:solidFill>
                <a:prstClr val="black"/>
              </a:solidFill>
              <a:latin typeface="Book Antiqua"/>
              <a:cs typeface="B Yagut" panose="00000400000000000000" pitchFamily="2" charset="-78"/>
            </a:endParaRPr>
          </a:p>
          <a:p>
            <a:pPr marL="548640" indent="-411480" algn="justLow" rtl="1">
              <a:buSzPct val="65000"/>
              <a:buFont typeface="Wingdings 2"/>
              <a:buChar char=""/>
            </a:pPr>
            <a:endParaRPr lang="fa-IR" sz="2000" dirty="0">
              <a:solidFill>
                <a:prstClr val="black"/>
              </a:solidFill>
              <a:latin typeface="Book Antiqua"/>
              <a:cs typeface="B Yagut" panose="00000400000000000000" pitchFamily="2" charset="-78"/>
            </a:endParaRPr>
          </a:p>
          <a:p>
            <a:pPr marL="548640" lvl="0" indent="-411480" algn="justLow" rtl="1">
              <a:buSzPct val="65000"/>
              <a:buFont typeface="Wingdings 2"/>
              <a:buChar char=""/>
            </a:pPr>
            <a:endParaRPr lang="fa-IR" sz="2000" dirty="0">
              <a:solidFill>
                <a:prstClr val="black"/>
              </a:solidFill>
              <a:latin typeface="Book Antiqua"/>
              <a:cs typeface="B Yagut" panose="00000400000000000000" pitchFamily="2" charset="-78"/>
            </a:endParaRPr>
          </a:p>
          <a:p>
            <a:pPr marL="548640" lvl="0" indent="-411480" algn="justLow" rtl="1">
              <a:buClr>
                <a:prstClr val="white">
                  <a:shade val="95000"/>
                </a:prstClr>
              </a:buClr>
              <a:buSzPct val="65000"/>
              <a:buFont typeface="Wingdings 2"/>
              <a:buChar char=""/>
            </a:pPr>
            <a:endParaRPr lang="fa-IR" sz="2000" dirty="0" smtClean="0">
              <a:solidFill>
                <a:prstClr val="black"/>
              </a:solidFill>
              <a:latin typeface="Book Antiqua"/>
              <a:cs typeface="B Yagut" panose="00000400000000000000" pitchFamily="2" charset="-78"/>
            </a:endParaRPr>
          </a:p>
          <a:p>
            <a:pPr marL="548640" lvl="0" indent="-411480" algn="justLow" rtl="1">
              <a:buClr>
                <a:prstClr val="white">
                  <a:shade val="95000"/>
                </a:prstClr>
              </a:buClr>
              <a:buSzPct val="65000"/>
              <a:buNone/>
            </a:pPr>
            <a:r>
              <a:rPr lang="fa-IR" sz="2000" dirty="0" smtClean="0">
                <a:solidFill>
                  <a:prstClr val="black"/>
                </a:solidFill>
                <a:latin typeface="Book Antiqua"/>
                <a:cs typeface="B Yagut" panose="00000400000000000000" pitchFamily="2" charset="-78"/>
              </a:rPr>
              <a:t>      </a:t>
            </a:r>
            <a:endParaRPr lang="fa-IR" sz="2000" dirty="0">
              <a:solidFill>
                <a:prstClr val="black"/>
              </a:solidFill>
              <a:latin typeface="Book Antiqua"/>
              <a:cs typeface="B Yagut" panose="00000400000000000000" pitchFamily="2" charset="-78"/>
            </a:endParaRPr>
          </a:p>
          <a:p>
            <a:pPr algn="r" rtl="1"/>
            <a:endParaRPr lang="en-US" sz="2000" dirty="0">
              <a:cs typeface="B Yagut" panose="00000400000000000000" pitchFamily="2" charset="-78"/>
            </a:endParaRPr>
          </a:p>
        </p:txBody>
      </p:sp>
      <p:pic>
        <p:nvPicPr>
          <p:cNvPr id="4" name="ZOOM006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5576" y="5877272"/>
            <a:ext cx="609600" cy="609600"/>
          </a:xfrm>
          <a:prstGeom prst="rect">
            <a:avLst/>
          </a:prstGeom>
        </p:spPr>
      </p:pic>
    </p:spTree>
    <p:extLst>
      <p:ext uri="{BB962C8B-B14F-4D97-AF65-F5344CB8AC3E}">
        <p14:creationId xmlns:p14="http://schemas.microsoft.com/office/powerpoint/2010/main" val="1063026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r>
              <a:rPr lang="fa-IR" sz="3200" b="1" dirty="0" smtClean="0">
                <a:effectLst>
                  <a:outerShdw blurRad="38100" dist="38100" dir="2700000" algn="tl">
                    <a:srgbClr val="000000">
                      <a:alpha val="43137"/>
                    </a:srgbClr>
                  </a:outerShdw>
                </a:effectLst>
                <a:cs typeface="B Yagut" panose="00000400000000000000" pitchFamily="2" charset="-78"/>
              </a:rPr>
              <a:t>پرسش و تمرین</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a:xfrm>
            <a:off x="457200" y="1196752"/>
            <a:ext cx="8435280" cy="5661248"/>
          </a:xfrm>
        </p:spPr>
        <p:txBody>
          <a:bodyPr>
            <a:normAutofit fontScale="92500" lnSpcReduction="10000"/>
          </a:bodyPr>
          <a:lstStyle/>
          <a:p>
            <a:pPr marL="0" lvl="0" indent="0" algn="justLow" rtl="1">
              <a:buNone/>
              <a:tabLst>
                <a:tab pos="228600" algn="l"/>
              </a:tabLst>
            </a:pPr>
            <a:r>
              <a:rPr lang="fa-IR" sz="2400" dirty="0" smtClean="0">
                <a:latin typeface="Times New Roman"/>
                <a:ea typeface="Times New Roman"/>
                <a:cs typeface="B Yagut" panose="00000400000000000000" pitchFamily="2" charset="-78"/>
              </a:rPr>
              <a:t>1- اعضای </a:t>
            </a:r>
            <a:r>
              <a:rPr lang="fa-IR" sz="2400" dirty="0">
                <a:latin typeface="Times New Roman"/>
                <a:ea typeface="Times New Roman"/>
                <a:cs typeface="B Yagut" panose="00000400000000000000" pitchFamily="2" charset="-78"/>
              </a:rPr>
              <a:t>اصلی ساختمان دستگاه تناسلی در </a:t>
            </a:r>
            <a:r>
              <a:rPr lang="fa-IR" sz="2400" dirty="0" smtClean="0">
                <a:latin typeface="Times New Roman"/>
                <a:ea typeface="Times New Roman"/>
                <a:cs typeface="B Yagut" panose="00000400000000000000" pitchFamily="2" charset="-78"/>
              </a:rPr>
              <a:t>مردان </a:t>
            </a:r>
            <a:r>
              <a:rPr lang="fa-IR" sz="2400" dirty="0">
                <a:latin typeface="Times New Roman"/>
                <a:ea typeface="Times New Roman"/>
                <a:cs typeface="B Yagut" panose="00000400000000000000" pitchFamily="2" charset="-78"/>
              </a:rPr>
              <a:t>را نام برده و وظیفه هر کدام را ذکر </a:t>
            </a:r>
            <a:r>
              <a:rPr lang="fa-IR" sz="2400" dirty="0" smtClean="0">
                <a:latin typeface="Times New Roman"/>
                <a:ea typeface="Times New Roman"/>
                <a:cs typeface="B Yagut" panose="00000400000000000000" pitchFamily="2" charset="-78"/>
              </a:rPr>
              <a:t>نمائید؟</a:t>
            </a:r>
          </a:p>
          <a:p>
            <a:pPr marL="0" lvl="0" indent="0" algn="justLow" rtl="1">
              <a:buNone/>
              <a:tabLst>
                <a:tab pos="228600" algn="l"/>
              </a:tabLst>
            </a:pPr>
            <a:r>
              <a:rPr lang="fa-IR" sz="2400" dirty="0" smtClean="0">
                <a:latin typeface="Times New Roman"/>
                <a:ea typeface="Times New Roman"/>
                <a:cs typeface="B Yagut" panose="00000400000000000000" pitchFamily="2" charset="-78"/>
              </a:rPr>
              <a:t> 2- اعضای </a:t>
            </a:r>
            <a:r>
              <a:rPr lang="fa-IR" sz="2400" dirty="0">
                <a:latin typeface="Times New Roman"/>
                <a:ea typeface="Times New Roman"/>
                <a:cs typeface="B Yagut" panose="00000400000000000000" pitchFamily="2" charset="-78"/>
              </a:rPr>
              <a:t>اصلی ساختمان دستگاه تناسلی در زن را نام برده و وظیفه هر کدام را ذکر </a:t>
            </a:r>
            <a:r>
              <a:rPr lang="fa-IR" sz="2200" dirty="0" smtClean="0">
                <a:latin typeface="Times New Roman"/>
                <a:ea typeface="Times New Roman"/>
                <a:cs typeface="B Yagut" panose="00000400000000000000" pitchFamily="2" charset="-78"/>
              </a:rPr>
              <a:t>نمائید؟</a:t>
            </a:r>
            <a:endParaRPr lang="en-US" sz="2400" dirty="0">
              <a:latin typeface="Times New Roman"/>
              <a:ea typeface="Times New Roman"/>
              <a:cs typeface="B Yagut" panose="00000400000000000000" pitchFamily="2" charset="-78"/>
            </a:endParaRPr>
          </a:p>
          <a:p>
            <a:pPr marL="0" lvl="0" indent="0" algn="justLow" rtl="1">
              <a:buNone/>
              <a:tabLst>
                <a:tab pos="228600" algn="l"/>
              </a:tabLst>
            </a:pPr>
            <a:r>
              <a:rPr lang="fa-IR" sz="2400" dirty="0" smtClean="0">
                <a:latin typeface="Times New Roman"/>
                <a:ea typeface="Times New Roman"/>
                <a:cs typeface="B Yagut" panose="00000400000000000000" pitchFamily="2" charset="-78"/>
              </a:rPr>
              <a:t>3- صفات </a:t>
            </a:r>
            <a:r>
              <a:rPr lang="fa-IR" sz="2400" dirty="0">
                <a:latin typeface="Times New Roman"/>
                <a:ea typeface="Times New Roman"/>
                <a:cs typeface="B Yagut" panose="00000400000000000000" pitchFamily="2" charset="-78"/>
              </a:rPr>
              <a:t>ثانویه جنسی در مرد و زن را نام </a:t>
            </a:r>
            <a:r>
              <a:rPr lang="fa-IR" sz="2400" dirty="0" smtClean="0">
                <a:latin typeface="Times New Roman"/>
                <a:ea typeface="Times New Roman"/>
                <a:cs typeface="B Yagut" panose="00000400000000000000" pitchFamily="2" charset="-78"/>
              </a:rPr>
              <a:t>ببرید؟</a:t>
            </a:r>
          </a:p>
          <a:p>
            <a:pPr marL="0" lvl="0" indent="0" algn="justLow" rtl="1">
              <a:buNone/>
              <a:tabLst>
                <a:tab pos="228600" algn="l"/>
              </a:tabLst>
            </a:pPr>
            <a:r>
              <a:rPr lang="fa-IR" sz="2400" dirty="0" smtClean="0">
                <a:latin typeface="Times New Roman"/>
                <a:ea typeface="Times New Roman"/>
                <a:cs typeface="B Yagut" panose="00000400000000000000" pitchFamily="2" charset="-78"/>
              </a:rPr>
              <a:t>4- </a:t>
            </a:r>
            <a:r>
              <a:rPr lang="fa-IR" sz="2400" dirty="0">
                <a:latin typeface="Times New Roman"/>
                <a:ea typeface="Times New Roman"/>
                <a:cs typeface="B Yagut" panose="00000400000000000000" pitchFamily="2" charset="-78"/>
              </a:rPr>
              <a:t>صفات ثانویه جنسی </a:t>
            </a:r>
            <a:r>
              <a:rPr lang="fa-IR" sz="2400" dirty="0" smtClean="0">
                <a:latin typeface="Times New Roman"/>
                <a:ea typeface="Times New Roman"/>
                <a:cs typeface="B Yagut" panose="00000400000000000000" pitchFamily="2" charset="-78"/>
              </a:rPr>
              <a:t>در مردان و زنان تحت </a:t>
            </a:r>
            <a:r>
              <a:rPr lang="fa-IR" sz="2400" dirty="0">
                <a:latin typeface="Times New Roman"/>
                <a:ea typeface="Times New Roman"/>
                <a:cs typeface="B Yagut" panose="00000400000000000000" pitchFamily="2" charset="-78"/>
              </a:rPr>
              <a:t>تاثیر کدام یک از هورمون ها به </a:t>
            </a:r>
            <a:r>
              <a:rPr lang="fa-IR" sz="2200" dirty="0">
                <a:latin typeface="Times New Roman"/>
                <a:ea typeface="Times New Roman"/>
                <a:cs typeface="B Yagut" panose="00000400000000000000" pitchFamily="2" charset="-78"/>
              </a:rPr>
              <a:t>وجود می </a:t>
            </a:r>
            <a:r>
              <a:rPr lang="fa-IR" sz="2200" dirty="0" smtClean="0">
                <a:latin typeface="Times New Roman"/>
                <a:ea typeface="Times New Roman"/>
                <a:cs typeface="B Yagut" panose="00000400000000000000" pitchFamily="2" charset="-78"/>
              </a:rPr>
              <a:t>آیند</a:t>
            </a:r>
            <a:r>
              <a:rPr lang="fa-IR" sz="2400" dirty="0" smtClean="0">
                <a:latin typeface="Times New Roman"/>
                <a:ea typeface="Times New Roman"/>
                <a:cs typeface="B Yagut" panose="00000400000000000000" pitchFamily="2" charset="-78"/>
              </a:rPr>
              <a:t>؟</a:t>
            </a:r>
            <a:endParaRPr lang="en-US" sz="2400" dirty="0">
              <a:latin typeface="Times New Roman"/>
              <a:ea typeface="Times New Roman"/>
              <a:cs typeface="B Yagut" panose="00000400000000000000" pitchFamily="2" charset="-78"/>
            </a:endParaRPr>
          </a:p>
          <a:p>
            <a:pPr marL="0" lvl="0" indent="0" algn="justLow" rtl="1">
              <a:buNone/>
              <a:tabLst>
                <a:tab pos="228600" algn="l"/>
              </a:tabLst>
            </a:pPr>
            <a:r>
              <a:rPr lang="fa-IR" sz="2400" dirty="0" smtClean="0">
                <a:latin typeface="Times New Roman"/>
                <a:ea typeface="Times New Roman"/>
                <a:cs typeface="B Yagut" panose="00000400000000000000" pitchFamily="2" charset="-78"/>
              </a:rPr>
              <a:t>5- تفاوت </a:t>
            </a:r>
            <a:r>
              <a:rPr lang="fa-IR" sz="2400" dirty="0">
                <a:latin typeface="Times New Roman"/>
                <a:ea typeface="Times New Roman"/>
                <a:cs typeface="B Yagut" panose="00000400000000000000" pitchFamily="2" charset="-78"/>
              </a:rPr>
              <a:t>دستگاه تناسلی  مرد و زن را از نظر تولید سلول های جنسی در طول عمر آنها را توضیح </a:t>
            </a:r>
            <a:r>
              <a:rPr lang="fa-IR" sz="2400" dirty="0" smtClean="0">
                <a:latin typeface="Times New Roman"/>
                <a:ea typeface="Times New Roman"/>
                <a:cs typeface="B Yagut" panose="00000400000000000000" pitchFamily="2" charset="-78"/>
              </a:rPr>
              <a:t>دهید؟</a:t>
            </a:r>
            <a:endParaRPr lang="en-US" sz="2400" dirty="0">
              <a:latin typeface="Times New Roman"/>
              <a:ea typeface="Times New Roman"/>
              <a:cs typeface="B Yagut" panose="00000400000000000000" pitchFamily="2" charset="-78"/>
            </a:endParaRPr>
          </a:p>
          <a:p>
            <a:pPr marL="0" lvl="0" indent="0" algn="justLow" rtl="1">
              <a:buNone/>
              <a:tabLst>
                <a:tab pos="228600" algn="l"/>
              </a:tabLst>
            </a:pPr>
            <a:r>
              <a:rPr lang="fa-IR" sz="2400" dirty="0" smtClean="0">
                <a:latin typeface="Times New Roman"/>
                <a:ea typeface="Times New Roman"/>
                <a:cs typeface="B Yagut" panose="00000400000000000000" pitchFamily="2" charset="-78"/>
              </a:rPr>
              <a:t>6- دوره </a:t>
            </a:r>
            <a:r>
              <a:rPr lang="fa-IR" sz="2400" dirty="0">
                <a:latin typeface="Times New Roman"/>
                <a:ea typeface="Times New Roman"/>
                <a:cs typeface="B Yagut" panose="00000400000000000000" pitchFamily="2" charset="-78"/>
              </a:rPr>
              <a:t>قاعدگی در زنان </a:t>
            </a:r>
            <a:r>
              <a:rPr lang="fa-IR" sz="2400" dirty="0" smtClean="0">
                <a:latin typeface="Times New Roman"/>
                <a:ea typeface="Times New Roman"/>
                <a:cs typeface="B Yagut" panose="00000400000000000000" pitchFamily="2" charset="-78"/>
              </a:rPr>
              <a:t>چیست؟ </a:t>
            </a:r>
          </a:p>
          <a:p>
            <a:pPr marL="0" lvl="0" indent="0" algn="justLow" rtl="1">
              <a:buNone/>
              <a:tabLst>
                <a:tab pos="228600" algn="l"/>
              </a:tabLst>
            </a:pPr>
            <a:r>
              <a:rPr lang="fa-IR" sz="2400" dirty="0" smtClean="0">
                <a:latin typeface="Times New Roman"/>
                <a:ea typeface="Times New Roman"/>
                <a:cs typeface="B Yagut" panose="00000400000000000000" pitchFamily="2" charset="-78"/>
              </a:rPr>
              <a:t>7- تغییرات </a:t>
            </a:r>
            <a:r>
              <a:rPr lang="fa-IR" sz="2400" dirty="0">
                <a:latin typeface="Times New Roman"/>
                <a:ea typeface="Times New Roman"/>
                <a:cs typeface="B Yagut" panose="00000400000000000000" pitchFamily="2" charset="-78"/>
              </a:rPr>
              <a:t>رحم و تخمدان </a:t>
            </a:r>
            <a:r>
              <a:rPr lang="fa-IR" sz="2400" dirty="0" smtClean="0">
                <a:latin typeface="Times New Roman"/>
                <a:ea typeface="Times New Roman"/>
                <a:cs typeface="B Yagut" panose="00000400000000000000" pitchFamily="2" charset="-78"/>
              </a:rPr>
              <a:t>ها را </a:t>
            </a:r>
            <a:r>
              <a:rPr lang="fa-IR" sz="2400" dirty="0">
                <a:latin typeface="Times New Roman"/>
                <a:ea typeface="Times New Roman"/>
                <a:cs typeface="B Yagut" panose="00000400000000000000" pitchFamily="2" charset="-78"/>
              </a:rPr>
              <a:t>در دوره </a:t>
            </a:r>
            <a:r>
              <a:rPr lang="fa-IR" sz="2400" dirty="0" smtClean="0">
                <a:latin typeface="Times New Roman"/>
                <a:ea typeface="Times New Roman"/>
                <a:cs typeface="B Yagut" panose="00000400000000000000" pitchFamily="2" charset="-78"/>
              </a:rPr>
              <a:t>قاعدگی </a:t>
            </a:r>
            <a:r>
              <a:rPr lang="fa-IR" sz="2400" dirty="0">
                <a:latin typeface="Times New Roman"/>
                <a:ea typeface="Times New Roman"/>
                <a:cs typeface="B Yagut" panose="00000400000000000000" pitchFamily="2" charset="-78"/>
              </a:rPr>
              <a:t>شرح </a:t>
            </a:r>
            <a:r>
              <a:rPr lang="fa-IR" sz="2400" dirty="0" smtClean="0">
                <a:latin typeface="Times New Roman"/>
                <a:ea typeface="Times New Roman"/>
                <a:cs typeface="B Yagut" panose="00000400000000000000" pitchFamily="2" charset="-78"/>
              </a:rPr>
              <a:t>دهید؟</a:t>
            </a:r>
            <a:endParaRPr lang="en-US" sz="2400" dirty="0">
              <a:latin typeface="Times New Roman"/>
              <a:ea typeface="Times New Roman"/>
              <a:cs typeface="B Yagut" panose="00000400000000000000" pitchFamily="2" charset="-78"/>
            </a:endParaRPr>
          </a:p>
          <a:p>
            <a:pPr marL="0" lvl="0" indent="0" algn="justLow" rtl="1">
              <a:buNone/>
              <a:tabLst>
                <a:tab pos="228600" algn="l"/>
              </a:tabLst>
            </a:pPr>
            <a:r>
              <a:rPr lang="fa-IR" sz="2400" dirty="0" smtClean="0">
                <a:latin typeface="Times New Roman"/>
                <a:ea typeface="Times New Roman"/>
                <a:cs typeface="B Yagut" panose="00000400000000000000" pitchFamily="2" charset="-78"/>
              </a:rPr>
              <a:t>8- پدیده </a:t>
            </a:r>
            <a:r>
              <a:rPr lang="fa-IR" sz="2400" dirty="0">
                <a:latin typeface="Times New Roman"/>
                <a:ea typeface="Times New Roman"/>
                <a:cs typeface="B Yagut" panose="00000400000000000000" pitchFamily="2" charset="-78"/>
              </a:rPr>
              <a:t>یائسگی در زنان چیست و به چه علتی به وقوع می </a:t>
            </a:r>
            <a:r>
              <a:rPr lang="fa-IR" sz="2400" dirty="0" smtClean="0">
                <a:latin typeface="Times New Roman"/>
                <a:ea typeface="Times New Roman"/>
                <a:cs typeface="B Yagut" panose="00000400000000000000" pitchFamily="2" charset="-78"/>
              </a:rPr>
              <a:t>پیوندد؟</a:t>
            </a:r>
          </a:p>
          <a:p>
            <a:pPr marL="0" lvl="0" indent="0" algn="justLow" rtl="1">
              <a:buNone/>
              <a:tabLst>
                <a:tab pos="228600" algn="l"/>
              </a:tabLst>
            </a:pPr>
            <a:r>
              <a:rPr lang="fa-IR" sz="2400" dirty="0" smtClean="0">
                <a:latin typeface="Times New Roman"/>
                <a:ea typeface="Times New Roman"/>
                <a:cs typeface="B Yagut" panose="00000400000000000000" pitchFamily="2" charset="-78"/>
              </a:rPr>
              <a:t> 9- علائم </a:t>
            </a:r>
            <a:r>
              <a:rPr lang="fa-IR" sz="2400" dirty="0">
                <a:latin typeface="Times New Roman"/>
                <a:ea typeface="Times New Roman"/>
                <a:cs typeface="B Yagut" panose="00000400000000000000" pitchFamily="2" charset="-78"/>
              </a:rPr>
              <a:t>که ممکن است </a:t>
            </a:r>
            <a:r>
              <a:rPr lang="fa-IR" sz="2400" dirty="0" smtClean="0">
                <a:latin typeface="Times New Roman"/>
                <a:ea typeface="Times New Roman"/>
                <a:cs typeface="B Yagut" panose="00000400000000000000" pitchFamily="2" charset="-78"/>
              </a:rPr>
              <a:t>در </a:t>
            </a:r>
            <a:r>
              <a:rPr lang="fa-IR" sz="2400" dirty="0">
                <a:latin typeface="Times New Roman"/>
                <a:ea typeface="Times New Roman"/>
                <a:cs typeface="B Yagut" panose="00000400000000000000" pitchFamily="2" charset="-78"/>
              </a:rPr>
              <a:t>دوران </a:t>
            </a:r>
            <a:r>
              <a:rPr lang="fa-IR" sz="2400" dirty="0" smtClean="0">
                <a:latin typeface="Times New Roman"/>
                <a:ea typeface="Times New Roman"/>
                <a:cs typeface="B Yagut" panose="00000400000000000000" pitchFamily="2" charset="-78"/>
              </a:rPr>
              <a:t>یائسگی در زنان پدیده آید را </a:t>
            </a:r>
            <a:r>
              <a:rPr lang="fa-IR" sz="2400" dirty="0">
                <a:latin typeface="Times New Roman"/>
                <a:ea typeface="Times New Roman"/>
                <a:cs typeface="B Yagut" panose="00000400000000000000" pitchFamily="2" charset="-78"/>
              </a:rPr>
              <a:t>نام </a:t>
            </a:r>
            <a:r>
              <a:rPr lang="fa-IR" sz="2400" dirty="0" smtClean="0">
                <a:latin typeface="Times New Roman"/>
                <a:ea typeface="Times New Roman"/>
                <a:cs typeface="B Yagut" panose="00000400000000000000" pitchFamily="2" charset="-78"/>
              </a:rPr>
              <a:t>ببرید؟</a:t>
            </a:r>
            <a:endParaRPr lang="en-US" sz="2400" dirty="0">
              <a:latin typeface="Times New Roman"/>
              <a:ea typeface="Times New Roman"/>
              <a:cs typeface="B Yagut" panose="00000400000000000000" pitchFamily="2" charset="-78"/>
            </a:endParaRPr>
          </a:p>
          <a:p>
            <a:pPr marL="0" lvl="0" indent="0" algn="justLow" rtl="1">
              <a:buNone/>
              <a:tabLst>
                <a:tab pos="228600" algn="l"/>
              </a:tabLst>
            </a:pPr>
            <a:r>
              <a:rPr lang="fa-IR" sz="2400" dirty="0" smtClean="0">
                <a:latin typeface="Times New Roman"/>
                <a:ea typeface="Times New Roman"/>
                <a:cs typeface="B Yagut" panose="00000400000000000000" pitchFamily="2" charset="-78"/>
              </a:rPr>
              <a:t>10- چه </a:t>
            </a:r>
            <a:r>
              <a:rPr lang="fa-IR" sz="2400" dirty="0">
                <a:latin typeface="Times New Roman"/>
                <a:ea typeface="Times New Roman"/>
                <a:cs typeface="B Yagut" panose="00000400000000000000" pitchFamily="2" charset="-78"/>
              </a:rPr>
              <a:t>توصیه های بهداشتی را زنان در هنگام خونریزی دوران قاعدگی می بایست رعایت </a:t>
            </a:r>
            <a:r>
              <a:rPr lang="fa-IR" sz="2400" dirty="0" smtClean="0">
                <a:latin typeface="Times New Roman"/>
                <a:ea typeface="Times New Roman"/>
                <a:cs typeface="B Yagut" panose="00000400000000000000" pitchFamily="2" charset="-78"/>
              </a:rPr>
              <a:t>نمایند؟ </a:t>
            </a:r>
            <a:endParaRPr lang="en-US" sz="2400" dirty="0">
              <a:latin typeface="Times New Roman"/>
              <a:ea typeface="Times New Roman"/>
              <a:cs typeface="B Yagut" panose="00000400000000000000" pitchFamily="2" charset="-78"/>
            </a:endParaRPr>
          </a:p>
          <a:p>
            <a:endParaRPr lang="en-US" sz="2000" dirty="0">
              <a:cs typeface="B Yagut" panose="00000400000000000000" pitchFamily="2" charset="-78"/>
            </a:endParaRPr>
          </a:p>
        </p:txBody>
      </p:sp>
      <p:pic>
        <p:nvPicPr>
          <p:cNvPr id="4" name="ZOOM006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1560" y="5877272"/>
            <a:ext cx="609600" cy="609600"/>
          </a:xfrm>
          <a:prstGeom prst="rect">
            <a:avLst/>
          </a:prstGeom>
        </p:spPr>
      </p:pic>
    </p:spTree>
    <p:extLst>
      <p:ext uri="{BB962C8B-B14F-4D97-AF65-F5344CB8AC3E}">
        <p14:creationId xmlns:p14="http://schemas.microsoft.com/office/powerpoint/2010/main" val="3670668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smtClean="0">
                <a:effectLst>
                  <a:outerShdw blurRad="38100" dist="38100" dir="2700000" algn="tl">
                    <a:srgbClr val="000000">
                      <a:alpha val="43137"/>
                    </a:srgbClr>
                  </a:outerShdw>
                </a:effectLst>
                <a:cs typeface="B Yagut" panose="00000400000000000000" pitchFamily="2" charset="-78"/>
              </a:rPr>
              <a:t>منابع</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p:txBody>
          <a:bodyPr/>
          <a:lstStyle/>
          <a:p>
            <a:pPr lvl="0" algn="justLow" rtl="1"/>
            <a:r>
              <a:rPr lang="fa-IR" sz="2400" dirty="0" smtClean="0">
                <a:solidFill>
                  <a:prstClr val="black"/>
                </a:solidFill>
                <a:cs typeface="B Yagut" pitchFamily="2" charset="-78"/>
              </a:rPr>
              <a:t>مجموعه آموزش بهورزی، مباحث مقدماتی، رهبر محمدرضا، ثنایی هستی، تاریخ انتشار </a:t>
            </a:r>
            <a:r>
              <a:rPr lang="fa-IR" sz="2400" dirty="0">
                <a:solidFill>
                  <a:prstClr val="black"/>
                </a:solidFill>
                <a:cs typeface="B Yagut" pitchFamily="2" charset="-78"/>
              </a:rPr>
              <a:t>1396</a:t>
            </a:r>
            <a:r>
              <a:rPr lang="en-US" sz="2400" dirty="0">
                <a:solidFill>
                  <a:prstClr val="black"/>
                </a:solidFill>
                <a:cs typeface="B Yagut" pitchFamily="2" charset="-78"/>
              </a:rPr>
              <a:t> </a:t>
            </a:r>
            <a:endParaRPr lang="fa-IR" sz="2400" dirty="0" smtClean="0">
              <a:solidFill>
                <a:prstClr val="black"/>
              </a:solidFill>
              <a:cs typeface="B Yagut" pitchFamily="2" charset="-78"/>
            </a:endParaRPr>
          </a:p>
          <a:p>
            <a:pPr lvl="0" algn="justLow" rtl="1"/>
            <a:r>
              <a:rPr lang="fa-IR" sz="2400" dirty="0" smtClean="0">
                <a:solidFill>
                  <a:prstClr val="black"/>
                </a:solidFill>
                <a:cs typeface="B Yagut" pitchFamily="2" charset="-78"/>
              </a:rPr>
              <a:t>راس و ویلسون، آناتومی و فیزیولوژی در سلامت  و بیماری،</a:t>
            </a:r>
            <a:r>
              <a:rPr lang="en-US" sz="2400" dirty="0" smtClean="0">
                <a:solidFill>
                  <a:prstClr val="black"/>
                </a:solidFill>
                <a:cs typeface="B Yagut" pitchFamily="2" charset="-78"/>
              </a:rPr>
              <a:t> </a:t>
            </a:r>
            <a:r>
              <a:rPr lang="fa-IR" sz="2400" dirty="0" smtClean="0">
                <a:solidFill>
                  <a:prstClr val="black"/>
                </a:solidFill>
                <a:cs typeface="B Yagut" pitchFamily="2" charset="-78"/>
              </a:rPr>
              <a:t>ترجمه عباس حق دوست- انتشارات سالمی 1388</a:t>
            </a:r>
            <a:endParaRPr lang="fa-IR" sz="2400" dirty="0">
              <a:solidFill>
                <a:prstClr val="black"/>
              </a:solidFill>
              <a:cs typeface="B Yagut" pitchFamily="2" charset="-78"/>
            </a:endParaRPr>
          </a:p>
          <a:p>
            <a:endParaRPr lang="en-US" dirty="0"/>
          </a:p>
        </p:txBody>
      </p:sp>
      <p:pic>
        <p:nvPicPr>
          <p:cNvPr id="5" name="ZOOM008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3608" y="5805264"/>
            <a:ext cx="609600" cy="609600"/>
          </a:xfrm>
          <a:prstGeom prst="rect">
            <a:avLst/>
          </a:prstGeom>
        </p:spPr>
      </p:pic>
    </p:spTree>
    <p:extLst>
      <p:ext uri="{BB962C8B-B14F-4D97-AF65-F5344CB8AC3E}">
        <p14:creationId xmlns:p14="http://schemas.microsoft.com/office/powerpoint/2010/main" val="8363090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92696"/>
            <a:ext cx="8229600" cy="1143000"/>
          </a:xfrm>
        </p:spPr>
        <p:txBody>
          <a:bodyPr>
            <a:normAutofit fontScale="90000"/>
          </a:bodyPr>
          <a:lstStyle/>
          <a:p>
            <a:pPr rtl="1"/>
            <a:r>
              <a:rPr lang="fa-IR" sz="4000" dirty="0">
                <a:solidFill>
                  <a:prstClr val="black"/>
                </a:solidFill>
                <a:effectLst>
                  <a:outerShdw blurRad="38100" dist="38100" dir="2700000" algn="tl">
                    <a:srgbClr val="000000">
                      <a:alpha val="43137"/>
                    </a:srgbClr>
                  </a:outerShdw>
                </a:effectLst>
                <a:cs typeface="B Yagut" panose="00000400000000000000" pitchFamily="2" charset="-78"/>
              </a:rPr>
              <a:t> </a:t>
            </a:r>
            <a:r>
              <a:rPr lang="fa-IR" sz="3600" b="1" dirty="0">
                <a:solidFill>
                  <a:prstClr val="black"/>
                </a:solidFill>
                <a:effectLst>
                  <a:outerShdw blurRad="38100" dist="38100" dir="2700000" algn="tl">
                    <a:srgbClr val="000000">
                      <a:alpha val="43137"/>
                    </a:srgbClr>
                  </a:outerShdw>
                </a:effectLst>
                <a:cs typeface="B Yagut" panose="00000400000000000000" pitchFamily="2" charset="-78"/>
              </a:rPr>
              <a:t>لطفاً نظرات و پیشنهادات خود پیرامون این بسته آموزشی را به آدرس زیر ارسال کنید:</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67544" y="2332037"/>
            <a:ext cx="8229600" cy="4525963"/>
          </a:xfrm>
        </p:spPr>
        <p:txBody>
          <a:bodyPr>
            <a:normAutofit/>
          </a:bodyPr>
          <a:lstStyle/>
          <a:p>
            <a:pPr marL="0" lvl="0" indent="0" algn="justLow" rtl="1">
              <a:buNone/>
            </a:pPr>
            <a:r>
              <a:rPr lang="fa-IR" sz="2800" dirty="0" smtClean="0">
                <a:solidFill>
                  <a:prstClr val="black"/>
                </a:solidFill>
                <a:cs typeface="B Yagut" panose="00000400000000000000" pitchFamily="2" charset="-78"/>
              </a:rPr>
              <a:t> </a:t>
            </a:r>
            <a:r>
              <a:rPr lang="fa-IR" sz="2400" dirty="0" smtClean="0">
                <a:solidFill>
                  <a:prstClr val="black"/>
                </a:solidFill>
                <a:cs typeface="B Yagut" panose="00000400000000000000" pitchFamily="2" charset="-78"/>
              </a:rPr>
              <a:t>- استان </a:t>
            </a:r>
            <a:r>
              <a:rPr lang="fa-IR" sz="2400" dirty="0">
                <a:solidFill>
                  <a:prstClr val="black"/>
                </a:solidFill>
                <a:cs typeface="B Yagut" panose="00000400000000000000" pitchFamily="2" charset="-78"/>
              </a:rPr>
              <a:t>گیلان، رشت، میدان فرهنگ، خیابان آزادگان، معاونت بهداشتی </a:t>
            </a:r>
            <a:r>
              <a:rPr lang="fa-IR" sz="2400" dirty="0" smtClean="0">
                <a:solidFill>
                  <a:prstClr val="black"/>
                </a:solidFill>
                <a:cs typeface="B Yagut" panose="00000400000000000000" pitchFamily="2" charset="-78"/>
              </a:rPr>
              <a:t>گیلان</a:t>
            </a:r>
          </a:p>
          <a:p>
            <a:pPr marL="0" lvl="0" indent="0" algn="justLow" rtl="1">
              <a:buNone/>
            </a:pPr>
            <a:endParaRPr lang="fa-IR" sz="2400" dirty="0">
              <a:solidFill>
                <a:prstClr val="black"/>
              </a:solidFill>
              <a:cs typeface="B Yagut" panose="00000400000000000000" pitchFamily="2" charset="-78"/>
            </a:endParaRPr>
          </a:p>
          <a:p>
            <a:pPr marL="0" lvl="0" indent="0" algn="justLow" rtl="1">
              <a:buNone/>
            </a:pPr>
            <a:r>
              <a:rPr lang="fa-IR" sz="2400" dirty="0">
                <a:solidFill>
                  <a:prstClr val="black"/>
                </a:solidFill>
                <a:cs typeface="B Yagut" panose="00000400000000000000" pitchFamily="2" charset="-78"/>
              </a:rPr>
              <a:t> </a:t>
            </a:r>
            <a:r>
              <a:rPr lang="fa-IR" sz="2400" dirty="0" smtClean="0">
                <a:solidFill>
                  <a:prstClr val="black"/>
                </a:solidFill>
                <a:cs typeface="B Yagut" panose="00000400000000000000" pitchFamily="2" charset="-78"/>
              </a:rPr>
              <a:t>- استان </a:t>
            </a:r>
            <a:r>
              <a:rPr lang="fa-IR" sz="2400" dirty="0">
                <a:solidFill>
                  <a:prstClr val="black"/>
                </a:solidFill>
                <a:cs typeface="B Yagut" panose="00000400000000000000" pitchFamily="2" charset="-78"/>
              </a:rPr>
              <a:t>گیلان</a:t>
            </a:r>
            <a:r>
              <a:rPr lang="fa-IR" sz="2400">
                <a:solidFill>
                  <a:prstClr val="black"/>
                </a:solidFill>
                <a:cs typeface="B Yagut" panose="00000400000000000000" pitchFamily="2" charset="-78"/>
              </a:rPr>
              <a:t>، </a:t>
            </a:r>
            <a:r>
              <a:rPr lang="fa-IR" sz="2400" smtClean="0">
                <a:solidFill>
                  <a:prstClr val="black"/>
                </a:solidFill>
                <a:cs typeface="B Yagut" panose="00000400000000000000" pitchFamily="2" charset="-78"/>
              </a:rPr>
              <a:t>لاهیجان، </a:t>
            </a:r>
            <a:r>
              <a:rPr lang="fa-IR" sz="2400" dirty="0" smtClean="0">
                <a:solidFill>
                  <a:prstClr val="black"/>
                </a:solidFill>
                <a:cs typeface="B Yagut" panose="00000400000000000000" pitchFamily="2" charset="-78"/>
              </a:rPr>
              <a:t>خیابان شهید بهشتی، بهشتی 11، مرکز بهداشت شهرستان لاهیجان، مرکز آموزش بهورزی</a:t>
            </a:r>
            <a:endParaRPr lang="en-US" sz="2400" dirty="0"/>
          </a:p>
        </p:txBody>
      </p:sp>
    </p:spTree>
    <p:extLst>
      <p:ext uri="{BB962C8B-B14F-4D97-AF65-F5344CB8AC3E}">
        <p14:creationId xmlns:p14="http://schemas.microsoft.com/office/powerpoint/2010/main" val="10770496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a:solidFill>
                  <a:prstClr val="black"/>
                </a:solidFill>
                <a:effectLst>
                  <a:outerShdw blurRad="38100" dist="38100" dir="2700000" algn="tl">
                    <a:srgbClr val="000000">
                      <a:alpha val="43137"/>
                    </a:srgbClr>
                  </a:outerShdw>
                </a:effectLst>
                <a:cs typeface="B Yagut" panose="00000400000000000000" pitchFamily="2" charset="-78"/>
              </a:rPr>
              <a:t>اهداف </a:t>
            </a:r>
            <a:r>
              <a:rPr lang="fa-IR" sz="3200" b="1" dirty="0" smtClean="0">
                <a:solidFill>
                  <a:prstClr val="black"/>
                </a:solidFill>
                <a:effectLst>
                  <a:outerShdw blurRad="38100" dist="38100" dir="2700000" algn="tl">
                    <a:srgbClr val="000000">
                      <a:alpha val="43137"/>
                    </a:srgbClr>
                  </a:outerShdw>
                </a:effectLst>
                <a:cs typeface="B Yagut" panose="00000400000000000000" pitchFamily="2" charset="-78"/>
              </a:rPr>
              <a:t>آموزشی</a:t>
            </a:r>
            <a:endParaRPr lang="en-US" sz="32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lvl="0" algn="just" rtl="1">
              <a:lnSpc>
                <a:spcPct val="200000"/>
              </a:lnSpc>
              <a:buNone/>
            </a:pPr>
            <a:r>
              <a:rPr lang="fa-IR" sz="2400" dirty="0">
                <a:solidFill>
                  <a:prstClr val="black"/>
                </a:solidFill>
                <a:cs typeface="B Yagut" panose="00000400000000000000" pitchFamily="2" charset="-78"/>
              </a:rPr>
              <a:t>انتظار می رود پس از پایان تدریس فراگیر بتواند: </a:t>
            </a:r>
            <a:endParaRPr lang="en-US" sz="2400" dirty="0" smtClean="0">
              <a:solidFill>
                <a:prstClr val="black"/>
              </a:solidFill>
              <a:latin typeface="Book Antiqua"/>
              <a:cs typeface="B Yagut" panose="00000400000000000000" pitchFamily="2" charset="-78"/>
            </a:endParaRPr>
          </a:p>
          <a:p>
            <a:pPr marL="548640" lvl="0" indent="-411480" algn="just"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1- ساختمان </a:t>
            </a:r>
            <a:r>
              <a:rPr lang="fa-IR" sz="2400" dirty="0">
                <a:solidFill>
                  <a:prstClr val="black"/>
                </a:solidFill>
                <a:latin typeface="Book Antiqua"/>
                <a:cs typeface="B Yagut" panose="00000400000000000000" pitchFamily="2" charset="-78"/>
              </a:rPr>
              <a:t>دستگاه تولید مثل را در جنس مذکرشرح </a:t>
            </a:r>
            <a:r>
              <a:rPr lang="fa-IR" sz="2400" dirty="0" smtClean="0">
                <a:solidFill>
                  <a:prstClr val="black"/>
                </a:solidFill>
                <a:latin typeface="Book Antiqua"/>
                <a:cs typeface="B Yagut" panose="00000400000000000000" pitchFamily="2" charset="-78"/>
              </a:rPr>
              <a:t>دهد.</a:t>
            </a:r>
            <a:endParaRPr lang="fa-IR" sz="2400" dirty="0">
              <a:solidFill>
                <a:prstClr val="black"/>
              </a:solidFill>
              <a:latin typeface="Book Antiqua"/>
              <a:cs typeface="B Yagut" panose="00000400000000000000" pitchFamily="2" charset="-78"/>
            </a:endParaRPr>
          </a:p>
          <a:p>
            <a:pPr marL="548640" lvl="0" indent="-411480" algn="just"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2- ساختمان و اعمال </a:t>
            </a:r>
            <a:r>
              <a:rPr lang="fa-IR" sz="2400" dirty="0">
                <a:solidFill>
                  <a:prstClr val="black"/>
                </a:solidFill>
                <a:latin typeface="Book Antiqua"/>
                <a:cs typeface="B Yagut" panose="00000400000000000000" pitchFamily="2" charset="-78"/>
              </a:rPr>
              <a:t>دستگاه تولید مثل در جنس مونث را شرح </a:t>
            </a:r>
            <a:r>
              <a:rPr lang="fa-IR" sz="2400" dirty="0" smtClean="0">
                <a:solidFill>
                  <a:prstClr val="black"/>
                </a:solidFill>
                <a:latin typeface="Book Antiqua"/>
                <a:cs typeface="B Yagut" panose="00000400000000000000" pitchFamily="2" charset="-78"/>
              </a:rPr>
              <a:t>دهد.</a:t>
            </a:r>
            <a:endParaRPr lang="fa-IR" sz="2400" dirty="0">
              <a:solidFill>
                <a:prstClr val="black"/>
              </a:solidFill>
              <a:latin typeface="Book Antiqua"/>
              <a:cs typeface="B Yagut" panose="00000400000000000000" pitchFamily="2" charset="-78"/>
            </a:endParaRPr>
          </a:p>
          <a:p>
            <a:pPr marL="548640" lvl="0" indent="-411480" algn="just"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3- تغییرات رحم، تخمدان وهورمون ها </a:t>
            </a:r>
            <a:r>
              <a:rPr lang="fa-IR" sz="2400" dirty="0">
                <a:solidFill>
                  <a:prstClr val="black"/>
                </a:solidFill>
                <a:latin typeface="Book Antiqua"/>
                <a:cs typeface="B Yagut" panose="00000400000000000000" pitchFamily="2" charset="-78"/>
              </a:rPr>
              <a:t>را درطول یک دوره </a:t>
            </a:r>
            <a:r>
              <a:rPr lang="fa-IR" sz="2400" dirty="0" smtClean="0">
                <a:solidFill>
                  <a:prstClr val="black"/>
                </a:solidFill>
                <a:latin typeface="Book Antiqua"/>
                <a:cs typeface="B Yagut" panose="00000400000000000000" pitchFamily="2" charset="-78"/>
              </a:rPr>
              <a:t>جنسی ( یک </a:t>
            </a:r>
            <a:r>
              <a:rPr lang="fa-IR" sz="2400" dirty="0">
                <a:solidFill>
                  <a:prstClr val="black"/>
                </a:solidFill>
                <a:latin typeface="Book Antiqua"/>
                <a:cs typeface="B Yagut" panose="00000400000000000000" pitchFamily="2" charset="-78"/>
              </a:rPr>
              <a:t>دوره </a:t>
            </a:r>
            <a:r>
              <a:rPr lang="fa-IR" sz="2400" dirty="0" smtClean="0">
                <a:solidFill>
                  <a:prstClr val="black"/>
                </a:solidFill>
                <a:latin typeface="Book Antiqua"/>
                <a:cs typeface="B Yagut" panose="00000400000000000000" pitchFamily="2" charset="-78"/>
              </a:rPr>
              <a:t>قاعدگی ) توضیح دهد.</a:t>
            </a:r>
            <a:endParaRPr lang="fa-IR" sz="2400" dirty="0">
              <a:solidFill>
                <a:prstClr val="black"/>
              </a:solidFill>
              <a:latin typeface="Book Antiqua"/>
              <a:cs typeface="B Yagut" panose="00000400000000000000" pitchFamily="2" charset="-78"/>
            </a:endParaRPr>
          </a:p>
          <a:p>
            <a:pPr marL="548640" lvl="0" indent="-411480" algn="just"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4- رخ دادهای </a:t>
            </a:r>
            <a:r>
              <a:rPr lang="fa-IR" sz="2400" dirty="0">
                <a:solidFill>
                  <a:prstClr val="black"/>
                </a:solidFill>
                <a:latin typeface="Book Antiqua"/>
                <a:cs typeface="B Yagut" panose="00000400000000000000" pitchFamily="2" charset="-78"/>
              </a:rPr>
              <a:t>جسمی</a:t>
            </a:r>
            <a:r>
              <a:rPr lang="fa-IR" sz="2400" dirty="0" smtClean="0">
                <a:solidFill>
                  <a:prstClr val="black"/>
                </a:solidFill>
                <a:latin typeface="Book Antiqua"/>
                <a:cs typeface="B Yagut" panose="00000400000000000000" pitchFamily="2" charset="-78"/>
              </a:rPr>
              <a:t>، اجتماعی و روانی  در دوران </a:t>
            </a:r>
            <a:r>
              <a:rPr lang="fa-IR" sz="2400" dirty="0">
                <a:solidFill>
                  <a:prstClr val="black"/>
                </a:solidFill>
                <a:latin typeface="Book Antiqua"/>
                <a:cs typeface="B Yagut" panose="00000400000000000000" pitchFamily="2" charset="-78"/>
              </a:rPr>
              <a:t>بلوغ را شرح </a:t>
            </a:r>
            <a:r>
              <a:rPr lang="fa-IR" sz="2400" dirty="0" smtClean="0">
                <a:solidFill>
                  <a:prstClr val="black"/>
                </a:solidFill>
                <a:latin typeface="Book Antiqua"/>
                <a:cs typeface="B Yagut" panose="00000400000000000000" pitchFamily="2" charset="-78"/>
              </a:rPr>
              <a:t>دهد.</a:t>
            </a:r>
            <a:endParaRPr lang="fa-IR" sz="2400" dirty="0">
              <a:solidFill>
                <a:prstClr val="black"/>
              </a:solidFill>
              <a:latin typeface="Book Antiqua"/>
              <a:cs typeface="B Yagut" panose="00000400000000000000" pitchFamily="2" charset="-78"/>
            </a:endParaRPr>
          </a:p>
          <a:p>
            <a:pPr marL="548640" lvl="0" indent="-411480" algn="just"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5- توصیه </a:t>
            </a:r>
            <a:r>
              <a:rPr lang="fa-IR" sz="2400" dirty="0">
                <a:solidFill>
                  <a:prstClr val="black"/>
                </a:solidFill>
                <a:latin typeface="Book Antiqua"/>
                <a:cs typeface="B Yagut" panose="00000400000000000000" pitchFamily="2" charset="-78"/>
              </a:rPr>
              <a:t>های بهداشتی که در زمان بلوغ خصوصا در دختران لازم الاجرا هستند را ذکر </a:t>
            </a:r>
            <a:r>
              <a:rPr lang="fa-IR" sz="2400" dirty="0" smtClean="0">
                <a:solidFill>
                  <a:prstClr val="black"/>
                </a:solidFill>
                <a:latin typeface="Book Antiqua"/>
                <a:cs typeface="B Yagut" panose="00000400000000000000" pitchFamily="2" charset="-78"/>
              </a:rPr>
              <a:t>کند</a:t>
            </a:r>
            <a:r>
              <a:rPr lang="fa-IR" sz="2400" dirty="0">
                <a:solidFill>
                  <a:prstClr val="black"/>
                </a:solidFill>
                <a:latin typeface="Book Antiqua"/>
                <a:cs typeface="B Yagut" panose="00000400000000000000" pitchFamily="2" charset="-78"/>
              </a:rPr>
              <a:t>.</a:t>
            </a:r>
          </a:p>
          <a:p>
            <a:pPr algn="just"/>
            <a:endParaRPr lang="en-US" sz="2000" dirty="0">
              <a:cs typeface="B Yagut" panose="00000400000000000000" pitchFamily="2" charset="-78"/>
            </a:endParaRPr>
          </a:p>
        </p:txBody>
      </p:sp>
      <p:pic>
        <p:nvPicPr>
          <p:cNvPr id="4" name="ZOOM00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5576" y="5877272"/>
            <a:ext cx="609600" cy="609600"/>
          </a:xfrm>
          <a:prstGeom prst="rect">
            <a:avLst/>
          </a:prstGeom>
        </p:spPr>
      </p:pic>
    </p:spTree>
    <p:extLst>
      <p:ext uri="{BB962C8B-B14F-4D97-AF65-F5344CB8AC3E}">
        <p14:creationId xmlns:p14="http://schemas.microsoft.com/office/powerpoint/2010/main" val="690119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a:solidFill>
                  <a:prstClr val="black"/>
                </a:solidFill>
                <a:effectLst>
                  <a:outerShdw blurRad="38100" dist="38100" dir="2700000" algn="tl">
                    <a:srgbClr val="000000">
                      <a:alpha val="43137"/>
                    </a:srgbClr>
                  </a:outerShdw>
                </a:effectLst>
                <a:cs typeface="B Yagut" panose="00000400000000000000" pitchFamily="2" charset="-78"/>
              </a:rPr>
              <a:t>فهرست مطالب </a:t>
            </a:r>
            <a:endParaRPr lang="en-US" sz="32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0" indent="0" algn="r" rtl="1">
              <a:buNone/>
            </a:pPr>
            <a:r>
              <a:rPr lang="fa-IR" sz="2400" dirty="0" smtClean="0">
                <a:cs typeface="B Yagut" panose="00000400000000000000" pitchFamily="2" charset="-78"/>
              </a:rPr>
              <a:t>1- تعریف دستگاه تولید مثل در مردان</a:t>
            </a:r>
          </a:p>
          <a:p>
            <a:pPr marL="0" indent="0" algn="r" rtl="1">
              <a:buNone/>
            </a:pPr>
            <a:r>
              <a:rPr lang="fa-IR" sz="2400" dirty="0" smtClean="0">
                <a:cs typeface="B Yagut" panose="00000400000000000000" pitchFamily="2" charset="-78"/>
              </a:rPr>
              <a:t>2- اندام های دستگاه تناسلی در مردان</a:t>
            </a:r>
          </a:p>
          <a:p>
            <a:pPr marL="0" indent="0" algn="r" rtl="1">
              <a:buNone/>
            </a:pPr>
            <a:r>
              <a:rPr lang="fa-IR" sz="2400" dirty="0">
                <a:cs typeface="B Yagut" panose="00000400000000000000" pitchFamily="2" charset="-78"/>
              </a:rPr>
              <a:t>3</a:t>
            </a:r>
            <a:r>
              <a:rPr lang="fa-IR" sz="2400" dirty="0" smtClean="0">
                <a:cs typeface="B Yagut" panose="00000400000000000000" pitchFamily="2" charset="-78"/>
              </a:rPr>
              <a:t>- وظایف دستگاه تناسلی در مردان</a:t>
            </a:r>
          </a:p>
          <a:p>
            <a:pPr marL="0" indent="0" algn="r" rtl="1">
              <a:buNone/>
            </a:pPr>
            <a:r>
              <a:rPr lang="fa-IR" sz="2400" dirty="0" smtClean="0">
                <a:cs typeface="B Yagut" panose="00000400000000000000" pitchFamily="2" charset="-78"/>
              </a:rPr>
              <a:t>4- تشریح ساختمان بیضه ها </a:t>
            </a:r>
          </a:p>
          <a:p>
            <a:pPr marL="0" indent="0" algn="r" rtl="1">
              <a:buNone/>
            </a:pPr>
            <a:r>
              <a:rPr lang="fa-IR" sz="2400" dirty="0" smtClean="0">
                <a:cs typeface="B Yagut" panose="00000400000000000000" pitchFamily="2" charset="-78"/>
              </a:rPr>
              <a:t>5- تعریف دستگاه تناسلی در زنان</a:t>
            </a:r>
          </a:p>
          <a:p>
            <a:pPr marL="0" indent="0" algn="r" rtl="1">
              <a:buNone/>
            </a:pPr>
            <a:r>
              <a:rPr lang="fa-IR" sz="2400" dirty="0" smtClean="0">
                <a:cs typeface="B Yagut" panose="00000400000000000000" pitchFamily="2" charset="-78"/>
              </a:rPr>
              <a:t>6- اندام های دستگاه تناسلی در زنان</a:t>
            </a:r>
          </a:p>
          <a:p>
            <a:pPr marL="0" indent="0" algn="r" rtl="1">
              <a:buNone/>
            </a:pPr>
            <a:r>
              <a:rPr lang="fa-IR" sz="2400" dirty="0" smtClean="0">
                <a:cs typeface="B Yagut" panose="00000400000000000000" pitchFamily="2" charset="-78"/>
              </a:rPr>
              <a:t>7- تشریح تغییرات مربوط به دوره قاعدگی</a:t>
            </a:r>
          </a:p>
          <a:p>
            <a:pPr marL="0" indent="0" algn="r" rtl="1">
              <a:buNone/>
            </a:pPr>
            <a:r>
              <a:rPr lang="fa-IR" sz="2400" dirty="0" smtClean="0">
                <a:cs typeface="B Yagut" panose="00000400000000000000" pitchFamily="2" charset="-78"/>
              </a:rPr>
              <a:t>8- تعریف بهداشت قاعدگی</a:t>
            </a:r>
          </a:p>
          <a:p>
            <a:pPr marL="0" indent="0" algn="r" rtl="1">
              <a:buNone/>
            </a:pPr>
            <a:r>
              <a:rPr lang="fa-IR" sz="2400" dirty="0" smtClean="0">
                <a:cs typeface="B Yagut" panose="00000400000000000000" pitchFamily="2" charset="-78"/>
              </a:rPr>
              <a:t>9- آموزش های لازم در دوران قاعدگی</a:t>
            </a:r>
            <a:endParaRPr lang="en-US" sz="2400" dirty="0">
              <a:cs typeface="B Yagut" panose="00000400000000000000" pitchFamily="2" charset="-78"/>
            </a:endParaRPr>
          </a:p>
        </p:txBody>
      </p:sp>
      <p:pic>
        <p:nvPicPr>
          <p:cNvPr id="4" name="ZOOM00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9552" y="5733256"/>
            <a:ext cx="609600" cy="609600"/>
          </a:xfrm>
          <a:prstGeom prst="rect">
            <a:avLst/>
          </a:prstGeom>
        </p:spPr>
      </p:pic>
    </p:spTree>
    <p:extLst>
      <p:ext uri="{BB962C8B-B14F-4D97-AF65-F5344CB8AC3E}">
        <p14:creationId xmlns:p14="http://schemas.microsoft.com/office/powerpoint/2010/main" val="3668362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smtClean="0">
                <a:effectLst>
                  <a:outerShdw blurRad="38100" dist="38100" dir="2700000" algn="tl">
                    <a:srgbClr val="000000">
                      <a:alpha val="43137"/>
                    </a:srgbClr>
                  </a:outerShdw>
                </a:effectLst>
                <a:cs typeface="B Yagut" panose="00000400000000000000" pitchFamily="2" charset="-78"/>
              </a:rPr>
              <a:t>مقدمه</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p:txBody>
          <a:bodyPr>
            <a:normAutofit/>
          </a:bodyPr>
          <a:lstStyle/>
          <a:p>
            <a:pPr marL="137160" lvl="0" indent="0" algn="just" rtl="1">
              <a:buClr>
                <a:prstClr val="white">
                  <a:shade val="95000"/>
                </a:prstClr>
              </a:buClr>
              <a:buSzPct val="65000"/>
              <a:buNone/>
            </a:pPr>
            <a:r>
              <a:rPr lang="fa-IR" sz="2400" dirty="0">
                <a:latin typeface="Book Antiqua"/>
                <a:cs typeface="B Yagut" panose="00000400000000000000" pitchFamily="2" charset="-78"/>
              </a:rPr>
              <a:t>انسان همانند سایر گونه ها از طریق جنسی تولید مثل می کند</a:t>
            </a:r>
            <a:r>
              <a:rPr lang="fa-IR" sz="2400" dirty="0" smtClean="0">
                <a:latin typeface="Book Antiqua"/>
                <a:cs typeface="B Yagut" panose="00000400000000000000" pitchFamily="2" charset="-78"/>
              </a:rPr>
              <a:t>. انسان </a:t>
            </a:r>
            <a:r>
              <a:rPr lang="fa-IR" sz="2400" dirty="0">
                <a:latin typeface="Book Antiqua"/>
                <a:cs typeface="B Yagut" panose="00000400000000000000" pitchFamily="2" charset="-78"/>
              </a:rPr>
              <a:t>مذکر در بیضه های خود تولید سلول جنسی </a:t>
            </a:r>
            <a:r>
              <a:rPr lang="fa-IR" sz="2400" dirty="0" smtClean="0">
                <a:latin typeface="Book Antiqua"/>
                <a:cs typeface="B Yagut" panose="00000400000000000000" pitchFamily="2" charset="-78"/>
              </a:rPr>
              <a:t>نر (</a:t>
            </a:r>
            <a:r>
              <a:rPr lang="fa-IR" sz="2400" dirty="0">
                <a:latin typeface="Book Antiqua"/>
                <a:cs typeface="B Yagut" panose="00000400000000000000" pitchFamily="2" charset="-78"/>
              </a:rPr>
              <a:t>گامت نر یا </a:t>
            </a:r>
            <a:r>
              <a:rPr lang="fa-IR" sz="2400" dirty="0" smtClean="0">
                <a:latin typeface="Book Antiqua"/>
                <a:cs typeface="B Yagut" panose="00000400000000000000" pitchFamily="2" charset="-78"/>
              </a:rPr>
              <a:t>اسپرماتوزوئید ) می </a:t>
            </a:r>
            <a:r>
              <a:rPr lang="fa-IR" sz="2400" dirty="0">
                <a:latin typeface="Book Antiqua"/>
                <a:cs typeface="B Yagut" panose="00000400000000000000" pitchFamily="2" charset="-78"/>
              </a:rPr>
              <a:t>کند</a:t>
            </a:r>
            <a:r>
              <a:rPr lang="fa-IR" sz="2400" dirty="0" smtClean="0">
                <a:latin typeface="Book Antiqua"/>
                <a:cs typeface="B Yagut" panose="00000400000000000000" pitchFamily="2" charset="-78"/>
              </a:rPr>
              <a:t>. این </a:t>
            </a:r>
            <a:r>
              <a:rPr lang="fa-IR" sz="2400" dirty="0">
                <a:latin typeface="Book Antiqua"/>
                <a:cs typeface="B Yagut" panose="00000400000000000000" pitchFamily="2" charset="-78"/>
              </a:rPr>
              <a:t>سلول جنسی را اسپرم می </a:t>
            </a:r>
            <a:r>
              <a:rPr lang="fa-IR" sz="2400" dirty="0" smtClean="0">
                <a:latin typeface="Book Antiqua"/>
                <a:cs typeface="B Yagut" panose="00000400000000000000" pitchFamily="2" charset="-78"/>
              </a:rPr>
              <a:t>گویند.</a:t>
            </a:r>
            <a:endParaRPr lang="en-US" sz="2400" dirty="0" smtClean="0">
              <a:latin typeface="Book Antiqua"/>
              <a:cs typeface="B Yagut" panose="00000400000000000000" pitchFamily="2" charset="-78"/>
            </a:endParaRPr>
          </a:p>
          <a:p>
            <a:pPr marL="137160" lvl="0" indent="0" algn="just" rtl="1">
              <a:buClr>
                <a:prstClr val="white">
                  <a:shade val="95000"/>
                </a:prstClr>
              </a:buClr>
              <a:buSzPct val="65000"/>
              <a:buNone/>
            </a:pPr>
            <a:endParaRPr lang="fa-IR" sz="2400" dirty="0">
              <a:latin typeface="Book Antiqua"/>
              <a:cs typeface="B Yagut" panose="00000400000000000000" pitchFamily="2" charset="-78"/>
            </a:endParaRPr>
          </a:p>
          <a:p>
            <a:pPr marL="137160" lvl="0" indent="0" algn="just" rtl="1">
              <a:buClr>
                <a:prstClr val="white">
                  <a:shade val="95000"/>
                </a:prstClr>
              </a:buClr>
              <a:buSzPct val="65000"/>
              <a:buNone/>
            </a:pPr>
            <a:r>
              <a:rPr lang="fa-IR" sz="2400" dirty="0" smtClean="0">
                <a:latin typeface="Book Antiqua"/>
                <a:cs typeface="B Yagut" panose="00000400000000000000" pitchFamily="2" charset="-78"/>
              </a:rPr>
              <a:t>اسپرم ها </a:t>
            </a:r>
            <a:r>
              <a:rPr lang="fa-IR" sz="2400" dirty="0">
                <a:latin typeface="Book Antiqua"/>
                <a:cs typeface="B Yagut" panose="00000400000000000000" pitchFamily="2" charset="-78"/>
              </a:rPr>
              <a:t>در هسته خود نیمی از </a:t>
            </a:r>
            <a:r>
              <a:rPr lang="fa-IR" sz="2400" dirty="0" smtClean="0">
                <a:latin typeface="Book Antiqua"/>
                <a:cs typeface="B Yagut" panose="00000400000000000000" pitchFamily="2" charset="-78"/>
              </a:rPr>
              <a:t>کروموزوم هایی </a:t>
            </a:r>
            <a:r>
              <a:rPr lang="fa-IR" sz="2400" dirty="0">
                <a:latin typeface="Book Antiqua"/>
                <a:cs typeface="B Yagut" panose="00000400000000000000" pitchFamily="2" charset="-78"/>
              </a:rPr>
              <a:t>که برای تولید یک انسان کامل لازم است </a:t>
            </a:r>
            <a:r>
              <a:rPr lang="fa-IR" sz="2400" dirty="0" smtClean="0">
                <a:latin typeface="Book Antiqua"/>
                <a:cs typeface="B Yagut" panose="00000400000000000000" pitchFamily="2" charset="-78"/>
              </a:rPr>
              <a:t>دارند.</a:t>
            </a:r>
            <a:endParaRPr lang="en-US" sz="2400" dirty="0" smtClean="0">
              <a:latin typeface="Book Antiqua"/>
              <a:cs typeface="B Yagut" panose="00000400000000000000" pitchFamily="2" charset="-78"/>
            </a:endParaRPr>
          </a:p>
          <a:p>
            <a:pPr marL="137160" lvl="0" indent="0" algn="just" rtl="1">
              <a:buClr>
                <a:prstClr val="white">
                  <a:shade val="95000"/>
                </a:prstClr>
              </a:buClr>
              <a:buSzPct val="65000"/>
              <a:buNone/>
            </a:pPr>
            <a:endParaRPr lang="fa-IR" sz="2400" dirty="0">
              <a:latin typeface="Book Antiqua"/>
              <a:cs typeface="B Yagut" panose="00000400000000000000" pitchFamily="2" charset="-78"/>
            </a:endParaRPr>
          </a:p>
          <a:p>
            <a:pPr marL="137160" lvl="0" indent="0" algn="just" rtl="1">
              <a:buClr>
                <a:prstClr val="white">
                  <a:shade val="95000"/>
                </a:prstClr>
              </a:buClr>
              <a:buSzPct val="65000"/>
              <a:buNone/>
            </a:pPr>
            <a:r>
              <a:rPr lang="fa-IR" sz="2400" dirty="0">
                <a:latin typeface="Book Antiqua"/>
                <a:cs typeface="B Yagut" panose="00000400000000000000" pitchFamily="2" charset="-78"/>
              </a:rPr>
              <a:t>جنس مونث نیز در تخمدان خود تولید </a:t>
            </a:r>
            <a:r>
              <a:rPr lang="fa-IR" sz="2400" dirty="0" smtClean="0">
                <a:latin typeface="Book Antiqua"/>
                <a:cs typeface="B Yagut" panose="00000400000000000000" pitchFamily="2" charset="-78"/>
              </a:rPr>
              <a:t>سلول های </a:t>
            </a:r>
            <a:r>
              <a:rPr lang="fa-IR" sz="2400" dirty="0">
                <a:latin typeface="Book Antiqua"/>
                <a:cs typeface="B Yagut" panose="00000400000000000000" pitchFamily="2" charset="-78"/>
              </a:rPr>
              <a:t>جنسی ماده می کند</a:t>
            </a:r>
            <a:r>
              <a:rPr lang="fa-IR" sz="2400" dirty="0" smtClean="0">
                <a:latin typeface="Book Antiqua"/>
                <a:cs typeface="B Yagut" panose="00000400000000000000" pitchFamily="2" charset="-78"/>
              </a:rPr>
              <a:t>. این </a:t>
            </a:r>
            <a:r>
              <a:rPr lang="fa-IR" sz="2400" dirty="0">
                <a:latin typeface="Book Antiqua"/>
                <a:cs typeface="B Yagut" panose="00000400000000000000" pitchFamily="2" charset="-78"/>
              </a:rPr>
              <a:t>سلول جنسی را اوول گویند</a:t>
            </a:r>
            <a:r>
              <a:rPr lang="fa-IR" sz="2400" dirty="0" smtClean="0">
                <a:latin typeface="Book Antiqua"/>
                <a:cs typeface="B Yagut" panose="00000400000000000000" pitchFamily="2" charset="-78"/>
              </a:rPr>
              <a:t>. در </a:t>
            </a:r>
            <a:r>
              <a:rPr lang="fa-IR" sz="2400" dirty="0">
                <a:latin typeface="Book Antiqua"/>
                <a:cs typeface="B Yagut" panose="00000400000000000000" pitchFamily="2" charset="-78"/>
              </a:rPr>
              <a:t>هسته خود نیمی از کروموزومها را دارد.  </a:t>
            </a:r>
          </a:p>
          <a:p>
            <a:endParaRPr lang="en-US" sz="2400" dirty="0">
              <a:cs typeface="B Yagut" panose="00000400000000000000" pitchFamily="2" charset="-78"/>
            </a:endParaRPr>
          </a:p>
        </p:txBody>
      </p:sp>
      <p:pic>
        <p:nvPicPr>
          <p:cNvPr id="4" name="ZOOM00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584" y="5805264"/>
            <a:ext cx="609600" cy="609600"/>
          </a:xfrm>
          <a:prstGeom prst="rect">
            <a:avLst/>
          </a:prstGeom>
        </p:spPr>
      </p:pic>
    </p:spTree>
    <p:extLst>
      <p:ext uri="{BB962C8B-B14F-4D97-AF65-F5344CB8AC3E}">
        <p14:creationId xmlns:p14="http://schemas.microsoft.com/office/powerpoint/2010/main" val="2709096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a:ln w="6350">
                  <a:noFill/>
                </a:ln>
                <a:effectLst>
                  <a:outerShdw blurRad="38100" dist="38100" dir="2700000" algn="tl">
                    <a:srgbClr val="000000">
                      <a:alpha val="43137"/>
                    </a:srgbClr>
                  </a:outerShdw>
                </a:effectLst>
                <a:latin typeface="Lucida Sans"/>
                <a:cs typeface="B Yagut" panose="00000400000000000000" pitchFamily="2" charset="-78"/>
              </a:rPr>
              <a:t>دستگاه تناسلی مرد</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p:txBody>
          <a:bodyPr>
            <a:normAutofit/>
          </a:bodyPr>
          <a:lstStyle/>
          <a:p>
            <a:pPr marL="137160" lvl="0" indent="0" algn="just" rtl="1">
              <a:buClr>
                <a:prstClr val="white">
                  <a:shade val="95000"/>
                </a:prstClr>
              </a:buClr>
              <a:buSzPct val="65000"/>
              <a:buNone/>
            </a:pPr>
            <a:r>
              <a:rPr lang="fa-IR" sz="2400" dirty="0">
                <a:latin typeface="Book Antiqua"/>
                <a:cs typeface="B Yagut" panose="00000400000000000000" pitchFamily="2" charset="-78"/>
              </a:rPr>
              <a:t>این دستگاه از چند غده واندام تشکیل شده است</a:t>
            </a:r>
            <a:r>
              <a:rPr lang="fa-IR" sz="2400" dirty="0" smtClean="0">
                <a:latin typeface="Book Antiqua"/>
                <a:cs typeface="B Yagut" panose="00000400000000000000" pitchFamily="2" charset="-78"/>
              </a:rPr>
              <a:t>:</a:t>
            </a:r>
            <a:endParaRPr lang="fa-IR" sz="2400" dirty="0">
              <a:latin typeface="Book Antiqua"/>
              <a:cs typeface="B Yagut" panose="00000400000000000000" pitchFamily="2" charset="-78"/>
            </a:endParaRPr>
          </a:p>
          <a:p>
            <a:pPr marL="548640" lvl="0" indent="-411480" algn="just" rtl="1">
              <a:buClr>
                <a:prstClr val="white">
                  <a:shade val="95000"/>
                </a:prstClr>
              </a:buClr>
              <a:buSzPct val="65000"/>
              <a:buNone/>
            </a:pPr>
            <a:r>
              <a:rPr lang="fa-IR" sz="2400" b="1" dirty="0">
                <a:latin typeface="Book Antiqua"/>
                <a:cs typeface="B Yagut" panose="00000400000000000000" pitchFamily="2" charset="-78"/>
              </a:rPr>
              <a:t>غدد</a:t>
            </a:r>
            <a:r>
              <a:rPr lang="fa-IR" sz="2400" b="1" dirty="0" smtClean="0">
                <a:latin typeface="Book Antiqua"/>
                <a:cs typeface="B Yagut" panose="00000400000000000000" pitchFamily="2" charset="-78"/>
              </a:rPr>
              <a:t>: </a:t>
            </a:r>
          </a:p>
          <a:p>
            <a:pPr marL="548640" lvl="0" indent="-411480" algn="just" rtl="1">
              <a:buClr>
                <a:prstClr val="white">
                  <a:shade val="95000"/>
                </a:prstClr>
              </a:buClr>
              <a:buSzPct val="65000"/>
              <a:buNone/>
            </a:pPr>
            <a:r>
              <a:rPr lang="fa-IR" sz="2400" dirty="0" smtClean="0">
                <a:latin typeface="Book Antiqua"/>
                <a:cs typeface="B Yagut" panose="00000400000000000000" pitchFamily="2" charset="-78"/>
              </a:rPr>
              <a:t>بیضه ها - پروستات - وزیکول </a:t>
            </a:r>
            <a:r>
              <a:rPr lang="fa-IR" sz="2400" dirty="0">
                <a:latin typeface="Book Antiqua"/>
                <a:cs typeface="B Yagut" panose="00000400000000000000" pitchFamily="2" charset="-78"/>
              </a:rPr>
              <a:t>سمینال </a:t>
            </a:r>
            <a:endParaRPr lang="fa-IR" sz="2400" dirty="0" smtClean="0">
              <a:latin typeface="Book Antiqua"/>
              <a:cs typeface="B Yagut" panose="00000400000000000000" pitchFamily="2" charset="-78"/>
            </a:endParaRPr>
          </a:p>
          <a:p>
            <a:pPr marL="548640" lvl="0" indent="-411480" algn="just" rtl="1">
              <a:buClr>
                <a:prstClr val="white">
                  <a:shade val="95000"/>
                </a:prstClr>
              </a:buClr>
              <a:buSzPct val="65000"/>
              <a:buNone/>
            </a:pPr>
            <a:endParaRPr lang="fa-IR" sz="2400" dirty="0">
              <a:latin typeface="Book Antiqua"/>
              <a:cs typeface="B Yagut" panose="00000400000000000000" pitchFamily="2" charset="-78"/>
            </a:endParaRPr>
          </a:p>
          <a:p>
            <a:pPr marL="548640" lvl="0" indent="-411480" algn="just" rtl="1">
              <a:buClr>
                <a:prstClr val="white">
                  <a:shade val="95000"/>
                </a:prstClr>
              </a:buClr>
              <a:buSzPct val="65000"/>
              <a:buNone/>
            </a:pPr>
            <a:r>
              <a:rPr lang="fa-IR" sz="2400" b="1" dirty="0" smtClean="0">
                <a:latin typeface="Book Antiqua"/>
                <a:cs typeface="B Yagut" panose="00000400000000000000" pitchFamily="2" charset="-78"/>
              </a:rPr>
              <a:t>اندامها:</a:t>
            </a:r>
          </a:p>
          <a:p>
            <a:pPr marL="548640" lvl="0" indent="-411480" algn="just" rtl="1">
              <a:buClr>
                <a:prstClr val="white">
                  <a:shade val="95000"/>
                </a:prstClr>
              </a:buClr>
              <a:buSzPct val="65000"/>
              <a:buNone/>
            </a:pPr>
            <a:r>
              <a:rPr lang="en-US" sz="2400" dirty="0" smtClean="0">
                <a:latin typeface="Book Antiqua"/>
                <a:cs typeface="B Yagut" panose="00000400000000000000" pitchFamily="2" charset="-78"/>
              </a:rPr>
              <a:t> </a:t>
            </a:r>
            <a:r>
              <a:rPr lang="fa-IR" sz="2400" dirty="0" smtClean="0">
                <a:latin typeface="Book Antiqua"/>
                <a:cs typeface="B Yagut" panose="00000400000000000000" pitchFamily="2" charset="-78"/>
              </a:rPr>
              <a:t>مجاری اپیدیدیم -</a:t>
            </a:r>
            <a:r>
              <a:rPr lang="en-US" sz="2400" dirty="0" smtClean="0">
                <a:latin typeface="Book Antiqua"/>
                <a:cs typeface="B Yagut" panose="00000400000000000000" pitchFamily="2" charset="-78"/>
              </a:rPr>
              <a:t> </a:t>
            </a:r>
            <a:r>
              <a:rPr lang="fa-IR" sz="2400" dirty="0" smtClean="0">
                <a:latin typeface="Book Antiqua"/>
                <a:cs typeface="B Yagut" panose="00000400000000000000" pitchFamily="2" charset="-78"/>
              </a:rPr>
              <a:t>دفران </a:t>
            </a:r>
            <a:r>
              <a:rPr lang="fa-IR" sz="2400" dirty="0">
                <a:latin typeface="Book Antiqua"/>
                <a:cs typeface="B Yagut" panose="00000400000000000000" pitchFamily="2" charset="-78"/>
              </a:rPr>
              <a:t>که وظیفه </a:t>
            </a:r>
            <a:r>
              <a:rPr lang="fa-IR" sz="2400" dirty="0" smtClean="0">
                <a:latin typeface="Book Antiqua"/>
                <a:cs typeface="B Yagut" panose="00000400000000000000" pitchFamily="2" charset="-78"/>
              </a:rPr>
              <a:t>اش </a:t>
            </a:r>
          </a:p>
          <a:p>
            <a:pPr marL="548640" indent="-411480" algn="just" rtl="1">
              <a:buClr>
                <a:prstClr val="white">
                  <a:shade val="95000"/>
                </a:prstClr>
              </a:buClr>
              <a:buSzPct val="65000"/>
              <a:buNone/>
            </a:pPr>
            <a:r>
              <a:rPr lang="fa-IR" sz="2400" dirty="0">
                <a:latin typeface="Book Antiqua"/>
                <a:cs typeface="B Yagut" panose="00000400000000000000" pitchFamily="2" charset="-78"/>
              </a:rPr>
              <a:t>نگهداری اسپرم وتولید یک مجرای عبور برای </a:t>
            </a:r>
            <a:endParaRPr lang="fa-IR" sz="2400" dirty="0" smtClean="0">
              <a:latin typeface="Book Antiqua"/>
              <a:cs typeface="B Yagut" panose="00000400000000000000" pitchFamily="2" charset="-78"/>
            </a:endParaRPr>
          </a:p>
          <a:p>
            <a:pPr marL="548640" indent="-411480" algn="just" rtl="1">
              <a:buClr>
                <a:prstClr val="white">
                  <a:shade val="95000"/>
                </a:prstClr>
              </a:buClr>
              <a:buSzPct val="65000"/>
              <a:buNone/>
            </a:pPr>
            <a:r>
              <a:rPr lang="fa-IR" sz="2400" dirty="0" smtClean="0">
                <a:latin typeface="Book Antiqua"/>
                <a:cs typeface="B Yagut" panose="00000400000000000000" pitchFamily="2" charset="-78"/>
              </a:rPr>
              <a:t>آنهاست.</a:t>
            </a:r>
            <a:endParaRPr lang="fa-IR" sz="2400" dirty="0">
              <a:latin typeface="Book Antiqua"/>
              <a:cs typeface="B Yagut" panose="00000400000000000000" pitchFamily="2" charset="-78"/>
            </a:endParaRPr>
          </a:p>
          <a:p>
            <a:pPr marL="548640" lvl="0" indent="-411480" algn="r" rtl="1">
              <a:buClr>
                <a:prstClr val="white">
                  <a:shade val="95000"/>
                </a:prstClr>
              </a:buClr>
              <a:buSzPct val="65000"/>
              <a:buNone/>
            </a:pPr>
            <a:endParaRPr lang="fa-IR" sz="2000" dirty="0" smtClean="0">
              <a:latin typeface="Book Antiqua"/>
              <a:cs typeface="B Yagut" panose="00000400000000000000" pitchFamily="2" charset="-78"/>
            </a:endParaRPr>
          </a:p>
          <a:p>
            <a:endParaRPr lang="en-US" sz="2400" dirty="0">
              <a:cs typeface="B Yagut" panose="00000400000000000000" pitchFamily="2" charset="-78"/>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5" y="2060848"/>
            <a:ext cx="3786887" cy="469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ZOOM00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04" y="5805264"/>
            <a:ext cx="609600" cy="609600"/>
          </a:xfrm>
          <a:prstGeom prst="rect">
            <a:avLst/>
          </a:prstGeom>
        </p:spPr>
      </p:pic>
    </p:spTree>
    <p:extLst>
      <p:ext uri="{BB962C8B-B14F-4D97-AF65-F5344CB8AC3E}">
        <p14:creationId xmlns:p14="http://schemas.microsoft.com/office/powerpoint/2010/main" val="8291041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6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pPr rtl="1"/>
            <a:r>
              <a:rPr lang="fa-IR" sz="3200" b="1" dirty="0" smtClean="0">
                <a:ln w="6350">
                  <a:noFill/>
                </a:ln>
                <a:effectLst>
                  <a:outerShdw blurRad="38100" dist="38100" dir="2700000" algn="tl">
                    <a:srgbClr val="000000">
                      <a:alpha val="43137"/>
                    </a:srgbClr>
                  </a:outerShdw>
                </a:effectLst>
                <a:latin typeface="Lucida Sans"/>
                <a:cs typeface="B Yagut" panose="00000400000000000000" pitchFamily="2" charset="-78"/>
              </a:rPr>
              <a:t>وظایف</a:t>
            </a:r>
            <a:r>
              <a:rPr lang="fa-IR" sz="3200" b="1" dirty="0">
                <a:ln w="6350">
                  <a:noFill/>
                </a:ln>
                <a:effectLst>
                  <a:outerShdw blurRad="38100" dist="38100" dir="2700000" algn="tl">
                    <a:srgbClr val="000000">
                      <a:alpha val="43137"/>
                    </a:srgbClr>
                  </a:outerShdw>
                </a:effectLst>
                <a:latin typeface="Lucida Sans"/>
                <a:cs typeface="B Yagut" panose="00000400000000000000" pitchFamily="2" charset="-78"/>
              </a:rPr>
              <a:t> </a:t>
            </a:r>
            <a:r>
              <a:rPr lang="fa-IR" sz="3200" b="1" dirty="0" smtClean="0">
                <a:ln w="6350">
                  <a:noFill/>
                </a:ln>
                <a:effectLst>
                  <a:outerShdw blurRad="38100" dist="38100" dir="2700000" algn="tl">
                    <a:srgbClr val="000000">
                      <a:alpha val="43137"/>
                    </a:srgbClr>
                  </a:outerShdw>
                </a:effectLst>
                <a:latin typeface="Lucida Sans"/>
                <a:cs typeface="B Yagut" panose="00000400000000000000" pitchFamily="2" charset="-78"/>
              </a:rPr>
              <a:t>اندام های </a:t>
            </a:r>
            <a:r>
              <a:rPr lang="fa-IR" sz="3200" b="1" dirty="0">
                <a:ln w="6350">
                  <a:noFill/>
                </a:ln>
                <a:effectLst>
                  <a:outerShdw blurRad="38100" dist="38100" dir="2700000" algn="tl">
                    <a:srgbClr val="000000">
                      <a:alpha val="43137"/>
                    </a:srgbClr>
                  </a:outerShdw>
                </a:effectLst>
                <a:latin typeface="Lucida Sans"/>
                <a:cs typeface="B Yagut" panose="00000400000000000000" pitchFamily="2" charset="-78"/>
              </a:rPr>
              <a:t>دستگاه تناسلی </a:t>
            </a:r>
            <a:r>
              <a:rPr lang="fa-IR" sz="3200" b="1" dirty="0" smtClean="0">
                <a:ln w="6350">
                  <a:noFill/>
                </a:ln>
                <a:effectLst>
                  <a:outerShdw blurRad="38100" dist="38100" dir="2700000" algn="tl">
                    <a:srgbClr val="000000">
                      <a:alpha val="43137"/>
                    </a:srgbClr>
                  </a:outerShdw>
                </a:effectLst>
                <a:latin typeface="Lucida Sans"/>
                <a:cs typeface="B Yagut" panose="00000400000000000000" pitchFamily="2" charset="-78"/>
              </a:rPr>
              <a:t>نر</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a:xfrm>
            <a:off x="457200" y="1196752"/>
            <a:ext cx="8229600" cy="5544616"/>
          </a:xfrm>
        </p:spPr>
        <p:txBody>
          <a:bodyPr>
            <a:normAutofit fontScale="92500" lnSpcReduction="10000"/>
          </a:bodyPr>
          <a:lstStyle/>
          <a:p>
            <a:pPr marL="548640" lvl="0" indent="-411480" algn="justLow" rtl="1">
              <a:buClr>
                <a:prstClr val="white">
                  <a:shade val="95000"/>
                </a:prstClr>
              </a:buClr>
              <a:buSzPct val="65000"/>
              <a:buFont typeface="Wingdings 2"/>
              <a:buChar char=""/>
            </a:pPr>
            <a:r>
              <a:rPr lang="fa-IR" sz="2600" b="1" dirty="0" smtClean="0">
                <a:effectLst>
                  <a:outerShdw blurRad="38100" dist="38100" dir="2700000" algn="tl">
                    <a:srgbClr val="000000">
                      <a:alpha val="43137"/>
                    </a:srgbClr>
                  </a:outerShdw>
                </a:effectLst>
                <a:latin typeface="Book Antiqua"/>
                <a:cs typeface="B Yagut" panose="00000400000000000000" pitchFamily="2" charset="-78"/>
              </a:rPr>
              <a:t>بیضه ها </a:t>
            </a:r>
          </a:p>
          <a:p>
            <a:pPr marL="137160" lvl="0" indent="0" algn="just" rtl="1">
              <a:buClr>
                <a:prstClr val="white">
                  <a:shade val="95000"/>
                </a:prstClr>
              </a:buClr>
              <a:buSzPct val="65000"/>
              <a:buNone/>
            </a:pPr>
            <a:r>
              <a:rPr lang="fa-IR" sz="2600" b="1" dirty="0" smtClean="0">
                <a:latin typeface="Book Antiqua"/>
                <a:cs typeface="B Yagut" panose="00000400000000000000" pitchFamily="2" charset="-78"/>
              </a:rPr>
              <a:t>1- تولید و پرورش </a:t>
            </a:r>
            <a:r>
              <a:rPr lang="fa-IR" sz="2600" b="1" dirty="0">
                <a:latin typeface="Book Antiqua"/>
                <a:cs typeface="B Yagut" panose="00000400000000000000" pitchFamily="2" charset="-78"/>
              </a:rPr>
              <a:t>اسپرم </a:t>
            </a:r>
            <a:r>
              <a:rPr lang="fa-IR" sz="2600" dirty="0">
                <a:latin typeface="Book Antiqua"/>
                <a:cs typeface="B Yagut" panose="00000400000000000000" pitchFamily="2" charset="-78"/>
              </a:rPr>
              <a:t>وتامین یک محیط سیال </a:t>
            </a:r>
            <a:r>
              <a:rPr lang="fa-IR" sz="2600" dirty="0" smtClean="0">
                <a:latin typeface="Book Antiqua"/>
                <a:cs typeface="B Yagut" panose="00000400000000000000" pitchFamily="2" charset="-78"/>
              </a:rPr>
              <a:t>و مغذی </a:t>
            </a:r>
            <a:r>
              <a:rPr lang="fa-IR" sz="2600" dirty="0">
                <a:latin typeface="Book Antiqua"/>
                <a:cs typeface="B Yagut" panose="00000400000000000000" pitchFamily="2" charset="-78"/>
              </a:rPr>
              <a:t>که این سلول بتواند در آن تحرک داشته باشدوبرای مدت زمان کوتاهی در آن تغذیه وزندگی </a:t>
            </a:r>
            <a:r>
              <a:rPr lang="fa-IR" sz="2600" dirty="0" smtClean="0">
                <a:latin typeface="Book Antiqua"/>
                <a:cs typeface="B Yagut" panose="00000400000000000000" pitchFamily="2" charset="-78"/>
              </a:rPr>
              <a:t>کند.</a:t>
            </a:r>
            <a:endParaRPr lang="fa-IR" sz="2600" dirty="0">
              <a:latin typeface="Book Antiqua"/>
              <a:cs typeface="B Yagut" panose="00000400000000000000" pitchFamily="2" charset="-78"/>
            </a:endParaRPr>
          </a:p>
          <a:p>
            <a:pPr marL="137160" lvl="0" indent="0" algn="just" rtl="1">
              <a:buClr>
                <a:prstClr val="white">
                  <a:shade val="95000"/>
                </a:prstClr>
              </a:buClr>
              <a:buSzPct val="65000"/>
              <a:buNone/>
            </a:pPr>
            <a:r>
              <a:rPr lang="fa-IR" sz="2600" dirty="0" smtClean="0">
                <a:latin typeface="Book Antiqua"/>
                <a:cs typeface="B Yagut" panose="00000400000000000000" pitchFamily="2" charset="-78"/>
              </a:rPr>
              <a:t>2- </a:t>
            </a:r>
            <a:r>
              <a:rPr lang="fa-IR" sz="2600" b="1" dirty="0" smtClean="0">
                <a:latin typeface="Book Antiqua"/>
                <a:cs typeface="B Yagut" panose="00000400000000000000" pitchFamily="2" charset="-78"/>
              </a:rPr>
              <a:t>ایجاد </a:t>
            </a:r>
            <a:r>
              <a:rPr lang="fa-IR" sz="2600" b="1" dirty="0">
                <a:latin typeface="Book Antiqua"/>
                <a:cs typeface="B Yagut" panose="00000400000000000000" pitchFamily="2" charset="-78"/>
              </a:rPr>
              <a:t>صفات جنسی مردانه </a:t>
            </a:r>
            <a:r>
              <a:rPr lang="fa-IR" sz="2600" dirty="0">
                <a:latin typeface="Book Antiqua"/>
                <a:cs typeface="B Yagut" panose="00000400000000000000" pitchFamily="2" charset="-78"/>
              </a:rPr>
              <a:t>به وسیله ترشح هورمونها ی </a:t>
            </a:r>
            <a:r>
              <a:rPr lang="fa-IR" sz="2600" dirty="0" smtClean="0">
                <a:latin typeface="Book Antiqua"/>
                <a:cs typeface="B Yagut" panose="00000400000000000000" pitchFamily="2" charset="-78"/>
              </a:rPr>
              <a:t>مردانه </a:t>
            </a:r>
          </a:p>
          <a:p>
            <a:pPr marL="137160" lvl="0" indent="0" algn="just" rtl="1">
              <a:buClr>
                <a:prstClr val="white">
                  <a:shade val="95000"/>
                </a:prstClr>
              </a:buClr>
              <a:buSzPct val="65000"/>
              <a:buNone/>
            </a:pPr>
            <a:r>
              <a:rPr lang="fa-IR" sz="2600" dirty="0" smtClean="0">
                <a:latin typeface="Book Antiqua"/>
                <a:cs typeface="B Yagut" panose="00000400000000000000" pitchFamily="2" charset="-78"/>
              </a:rPr>
              <a:t>بیضه </a:t>
            </a:r>
            <a:r>
              <a:rPr lang="fa-IR" sz="2600" dirty="0">
                <a:latin typeface="Book Antiqua"/>
                <a:cs typeface="B Yagut" panose="00000400000000000000" pitchFamily="2" charset="-78"/>
              </a:rPr>
              <a:t>ها مهم ترین قسمت دستگاه تناسلی نر هستند که درون کیسه بیضه قرار گرفته </a:t>
            </a:r>
            <a:r>
              <a:rPr lang="fa-IR" sz="2600" dirty="0" smtClean="0">
                <a:latin typeface="Book Antiqua"/>
                <a:cs typeface="B Yagut" panose="00000400000000000000" pitchFamily="2" charset="-78"/>
              </a:rPr>
              <a:t>اند. عمل </a:t>
            </a:r>
            <a:r>
              <a:rPr lang="fa-IR" sz="2600" dirty="0">
                <a:latin typeface="Book Antiqua"/>
                <a:cs typeface="B Yagut" panose="00000400000000000000" pitchFamily="2" charset="-78"/>
              </a:rPr>
              <a:t>تولید اسپرم در شرایط گرمایی پایین تر از دمای بدن امکان پذیر ا</a:t>
            </a:r>
            <a:r>
              <a:rPr lang="fa-IR" sz="2600" dirty="0" smtClean="0">
                <a:latin typeface="Book Antiqua"/>
                <a:cs typeface="B Yagut" panose="00000400000000000000" pitchFamily="2" charset="-78"/>
              </a:rPr>
              <a:t>ست </a:t>
            </a:r>
            <a:r>
              <a:rPr lang="fa-IR" sz="2600" dirty="0">
                <a:latin typeface="Book Antiqua"/>
                <a:cs typeface="B Yagut" panose="00000400000000000000" pitchFamily="2" charset="-78"/>
              </a:rPr>
              <a:t>لذا بیضه در انسان در درون کیسه ای در خارج از شکم قرارگرفته است</a:t>
            </a:r>
            <a:r>
              <a:rPr lang="fa-IR" sz="2600" dirty="0" smtClean="0">
                <a:latin typeface="Book Antiqua"/>
                <a:cs typeface="B Yagut" panose="00000400000000000000" pitchFamily="2" charset="-78"/>
              </a:rPr>
              <a:t>.</a:t>
            </a:r>
          </a:p>
          <a:p>
            <a:pPr marL="137160" indent="0" algn="just" rtl="1">
              <a:buClr>
                <a:prstClr val="white">
                  <a:shade val="95000"/>
                </a:prstClr>
              </a:buClr>
              <a:buSzPct val="65000"/>
              <a:buNone/>
            </a:pPr>
            <a:r>
              <a:rPr lang="fa-IR" sz="2600" b="1" dirty="0" smtClean="0">
                <a:effectLst>
                  <a:outerShdw blurRad="38100" dist="38100" dir="2700000" algn="tl">
                    <a:srgbClr val="000000">
                      <a:alpha val="43137"/>
                    </a:srgbClr>
                  </a:outerShdw>
                </a:effectLst>
                <a:latin typeface="Book Antiqua"/>
                <a:cs typeface="B Yagut" panose="00000400000000000000" pitchFamily="2" charset="-78"/>
              </a:rPr>
              <a:t>غدد وزیکو</a:t>
            </a:r>
            <a:r>
              <a:rPr lang="fa-IR" sz="2600" b="1" dirty="0">
                <a:solidFill>
                  <a:prstClr val="black"/>
                </a:solidFill>
                <a:effectLst>
                  <a:outerShdw blurRad="38100" dist="38100" dir="2700000" algn="tl">
                    <a:srgbClr val="000000">
                      <a:alpha val="43137"/>
                    </a:srgbClr>
                  </a:outerShdw>
                </a:effectLst>
                <a:latin typeface="Book Antiqua"/>
                <a:cs typeface="B Yagut" panose="00000400000000000000" pitchFamily="2" charset="-78"/>
              </a:rPr>
              <a:t>سمینال و </a:t>
            </a:r>
            <a:r>
              <a:rPr lang="fa-IR" sz="2600" b="1" dirty="0" smtClean="0">
                <a:solidFill>
                  <a:prstClr val="black"/>
                </a:solidFill>
                <a:effectLst>
                  <a:outerShdw blurRad="38100" dist="38100" dir="2700000" algn="tl">
                    <a:srgbClr val="000000">
                      <a:alpha val="43137"/>
                    </a:srgbClr>
                  </a:outerShdw>
                </a:effectLst>
                <a:latin typeface="Book Antiqua"/>
                <a:cs typeface="B Yagut" panose="00000400000000000000" pitchFamily="2" charset="-78"/>
              </a:rPr>
              <a:t>پروستات</a:t>
            </a:r>
          </a:p>
          <a:p>
            <a:pPr marL="137160" lvl="0" indent="0" algn="just" rtl="1">
              <a:buClr>
                <a:prstClr val="white">
                  <a:shade val="95000"/>
                </a:prstClr>
              </a:buClr>
              <a:buSzPct val="65000"/>
              <a:buNone/>
            </a:pPr>
            <a:r>
              <a:rPr lang="fa-IR" sz="2600" dirty="0" smtClean="0">
                <a:solidFill>
                  <a:prstClr val="black"/>
                </a:solidFill>
                <a:latin typeface="Book Antiqua"/>
                <a:cs typeface="B Yagut" panose="00000400000000000000" pitchFamily="2" charset="-78"/>
              </a:rPr>
              <a:t>محیط سیال</a:t>
            </a:r>
            <a:r>
              <a:rPr lang="fa-IR" sz="2400" dirty="0">
                <a:solidFill>
                  <a:prstClr val="black"/>
                </a:solidFill>
                <a:latin typeface="Book Antiqua"/>
                <a:cs typeface="B Yagut" panose="00000400000000000000" pitchFamily="2" charset="-78"/>
              </a:rPr>
              <a:t>و مغذی را برای اسپرم فراهم می کنند.</a:t>
            </a:r>
          </a:p>
          <a:p>
            <a:pPr marL="137160" lvl="0" indent="0" algn="just" rtl="1">
              <a:buClr>
                <a:prstClr val="white">
                  <a:shade val="95000"/>
                </a:prstClr>
              </a:buClr>
              <a:buSzPct val="65000"/>
              <a:buNone/>
            </a:pPr>
            <a:r>
              <a:rPr lang="fa-IR" sz="2600" b="1" dirty="0" smtClean="0">
                <a:solidFill>
                  <a:prstClr val="black"/>
                </a:solidFill>
                <a:effectLst>
                  <a:outerShdw blurRad="38100" dist="38100" dir="2700000" algn="tl">
                    <a:srgbClr val="000000">
                      <a:alpha val="43137"/>
                    </a:srgbClr>
                  </a:outerShdw>
                </a:effectLst>
                <a:latin typeface="Book Antiqua"/>
                <a:cs typeface="B Yagut" panose="00000400000000000000" pitchFamily="2" charset="-78"/>
              </a:rPr>
              <a:t>مجرای اپیدیدیم </a:t>
            </a:r>
            <a:r>
              <a:rPr lang="fa-IR" sz="2600" b="1" dirty="0">
                <a:solidFill>
                  <a:prstClr val="black"/>
                </a:solidFill>
                <a:effectLst>
                  <a:outerShdw blurRad="38100" dist="38100" dir="2700000" algn="tl">
                    <a:srgbClr val="000000">
                      <a:alpha val="43137"/>
                    </a:srgbClr>
                  </a:outerShdw>
                </a:effectLst>
                <a:latin typeface="Book Antiqua"/>
                <a:cs typeface="B Yagut" panose="00000400000000000000" pitchFamily="2" charset="-78"/>
              </a:rPr>
              <a:t>و وازودفران</a:t>
            </a:r>
          </a:p>
          <a:p>
            <a:pPr marL="137160" lvl="0" indent="0" algn="just" rtl="1">
              <a:buClr>
                <a:prstClr val="white">
                  <a:shade val="95000"/>
                </a:prstClr>
              </a:buClr>
              <a:buSzPct val="65000"/>
              <a:buNone/>
            </a:pPr>
            <a:r>
              <a:rPr lang="fa-IR" sz="2600" dirty="0" smtClean="0">
                <a:solidFill>
                  <a:prstClr val="black"/>
                </a:solidFill>
                <a:latin typeface="Book Antiqua"/>
                <a:cs typeface="B Yagut" panose="00000400000000000000" pitchFamily="2" charset="-78"/>
              </a:rPr>
              <a:t>به ترتیب جهت </a:t>
            </a:r>
            <a:r>
              <a:rPr lang="fa-IR" sz="2600" dirty="0">
                <a:solidFill>
                  <a:prstClr val="black"/>
                </a:solidFill>
                <a:latin typeface="Book Antiqua"/>
                <a:cs typeface="B Yagut" panose="00000400000000000000" pitchFamily="2" charset="-78"/>
              </a:rPr>
              <a:t>ذخیره و انبار کردن اسپرم ها و همچنین تولید یک مجرا برای عبور اسپرم می باشند. </a:t>
            </a:r>
          </a:p>
          <a:p>
            <a:pPr marL="137160" indent="0" algn="just" rtl="1">
              <a:buClr>
                <a:prstClr val="white">
                  <a:shade val="95000"/>
                </a:prstClr>
              </a:buClr>
              <a:buSzPct val="65000"/>
              <a:buNone/>
            </a:pPr>
            <a:endParaRPr lang="fa-IR" sz="2600" b="1" dirty="0">
              <a:solidFill>
                <a:prstClr val="black"/>
              </a:solidFill>
              <a:effectLst>
                <a:outerShdw blurRad="38100" dist="38100" dir="2700000" algn="tl">
                  <a:srgbClr val="000000">
                    <a:alpha val="43137"/>
                  </a:srgbClr>
                </a:outerShdw>
              </a:effectLst>
              <a:latin typeface="Book Antiqua"/>
              <a:cs typeface="B Yagut" panose="00000400000000000000" pitchFamily="2" charset="-78"/>
            </a:endParaRPr>
          </a:p>
          <a:p>
            <a:pPr marL="511175" lvl="0" indent="0" algn="justLow" rtl="1">
              <a:buClr>
                <a:srgbClr val="FF0000"/>
              </a:buClr>
              <a:buSzPct val="65000"/>
              <a:buNone/>
            </a:pPr>
            <a:endParaRPr lang="fa-IR" sz="2400" dirty="0" smtClean="0">
              <a:solidFill>
                <a:prstClr val="black"/>
              </a:solidFill>
              <a:effectLst>
                <a:outerShdw blurRad="38100" dist="38100" dir="2700000" algn="tl">
                  <a:srgbClr val="000000">
                    <a:alpha val="43137"/>
                  </a:srgbClr>
                </a:outerShdw>
              </a:effectLst>
              <a:latin typeface="Book Antiqua"/>
              <a:cs typeface="B Yagut" panose="00000400000000000000" pitchFamily="2" charset="-78"/>
            </a:endParaRPr>
          </a:p>
          <a:p>
            <a:pPr marL="511175" lvl="0" indent="0" algn="justLow" rtl="1">
              <a:buClr>
                <a:srgbClr val="FF0000"/>
              </a:buClr>
              <a:buSzPct val="65000"/>
              <a:buNone/>
            </a:pPr>
            <a:endParaRPr lang="fa-IR" sz="2000" dirty="0">
              <a:solidFill>
                <a:prstClr val="black"/>
              </a:solidFill>
              <a:latin typeface="Book Antiqua"/>
              <a:cs typeface="B Yagut" panose="00000400000000000000" pitchFamily="2" charset="-78"/>
            </a:endParaRPr>
          </a:p>
          <a:p>
            <a:pPr algn="r" rtl="1"/>
            <a:endParaRPr lang="en-US" sz="2400" dirty="0">
              <a:cs typeface="B Yagut" panose="00000400000000000000" pitchFamily="2" charset="-78"/>
            </a:endParaRPr>
          </a:p>
        </p:txBody>
      </p:sp>
      <p:pic>
        <p:nvPicPr>
          <p:cNvPr id="4" name="ZOOM00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9552" y="5949280"/>
            <a:ext cx="609600" cy="609600"/>
          </a:xfrm>
          <a:prstGeom prst="rect">
            <a:avLst/>
          </a:prstGeom>
        </p:spPr>
      </p:pic>
    </p:spTree>
    <p:extLst>
      <p:ext uri="{BB962C8B-B14F-4D97-AF65-F5344CB8AC3E}">
        <p14:creationId xmlns:p14="http://schemas.microsoft.com/office/powerpoint/2010/main" val="259381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6226224"/>
          </a:xfrm>
        </p:spPr>
        <p:txBody>
          <a:bodyPr>
            <a:normAutofit fontScale="77500" lnSpcReduction="20000"/>
          </a:bodyPr>
          <a:lstStyle/>
          <a:p>
            <a:pPr algn="r" rtl="1">
              <a:buFont typeface="Wingdings" panose="05000000000000000000" pitchFamily="2" charset="2"/>
              <a:buChar char="Ø"/>
            </a:pPr>
            <a:r>
              <a:rPr lang="en-US" sz="2000" dirty="0" smtClean="0">
                <a:latin typeface="Times New Roman"/>
                <a:ea typeface="Times New Roman"/>
                <a:cs typeface="B Yagut" panose="00000400000000000000" pitchFamily="2" charset="-78"/>
              </a:rPr>
              <a:t> </a:t>
            </a:r>
            <a:r>
              <a:rPr lang="fa-IR" sz="3800" b="1" dirty="0" smtClean="0">
                <a:effectLst>
                  <a:outerShdw blurRad="38100" dist="38100" dir="2700000" algn="tl">
                    <a:srgbClr val="000000">
                      <a:alpha val="43137"/>
                    </a:srgbClr>
                  </a:outerShdw>
                </a:effectLst>
                <a:latin typeface="Times New Roman"/>
                <a:ea typeface="Times New Roman"/>
                <a:cs typeface="B Yagut" panose="00000400000000000000" pitchFamily="2" charset="-78"/>
              </a:rPr>
              <a:t>مشخصات اسپرم</a:t>
            </a:r>
          </a:p>
          <a:p>
            <a:pPr algn="r" rtl="1">
              <a:buFont typeface="Wingdings" panose="05000000000000000000" pitchFamily="2" charset="2"/>
              <a:buChar char="Ø"/>
            </a:pPr>
            <a:r>
              <a:rPr lang="fa-IR" sz="2000" dirty="0" smtClean="0">
                <a:latin typeface="Times New Roman"/>
                <a:ea typeface="Times New Roman"/>
                <a:cs typeface="B Lotus"/>
              </a:rPr>
              <a:t> </a:t>
            </a:r>
            <a:r>
              <a:rPr lang="fa-IR" sz="2800" dirty="0">
                <a:latin typeface="Times New Roman"/>
                <a:ea typeface="Times New Roman"/>
                <a:cs typeface="B Yagut" panose="00000400000000000000" pitchFamily="2" charset="-78"/>
              </a:rPr>
              <a:t>سلول اسپرم انسان شکلی شبیه نوزاد قورباغه دارد . </a:t>
            </a:r>
            <a:r>
              <a:rPr lang="fa-IR" sz="2800" dirty="0" smtClean="0">
                <a:latin typeface="Times New Roman"/>
                <a:ea typeface="Times New Roman"/>
                <a:cs typeface="B Yagut" panose="00000400000000000000" pitchFamily="2" charset="-78"/>
              </a:rPr>
              <a:t>و </a:t>
            </a:r>
            <a:r>
              <a:rPr lang="fa-IR" sz="2800" dirty="0">
                <a:latin typeface="Times New Roman"/>
                <a:ea typeface="Times New Roman"/>
                <a:cs typeface="B Yagut" panose="00000400000000000000" pitchFamily="2" charset="-78"/>
              </a:rPr>
              <a:t>با کمک دم خود قادر است سه میلی متر در دقیقه حرکت کند </a:t>
            </a:r>
            <a:r>
              <a:rPr lang="fa-IR" sz="2800" dirty="0" smtClean="0">
                <a:latin typeface="Times New Roman"/>
                <a:ea typeface="Times New Roman"/>
                <a:cs typeface="B Yagut" panose="00000400000000000000" pitchFamily="2" charset="-78"/>
              </a:rPr>
              <a:t>.</a:t>
            </a:r>
          </a:p>
          <a:p>
            <a:pPr marL="515938" indent="-52388" algn="r" rtl="1">
              <a:buNone/>
            </a:pPr>
            <a:endParaRPr lang="fa-IR" sz="2000" dirty="0" smtClean="0">
              <a:latin typeface="Times New Roman"/>
              <a:ea typeface="Times New Roman"/>
              <a:cs typeface="B Lotus"/>
            </a:endParaRPr>
          </a:p>
          <a:p>
            <a:pPr marL="515938" indent="-52388" algn="r" rtl="1">
              <a:buNone/>
            </a:pPr>
            <a:endParaRPr lang="fa-IR" sz="2000" dirty="0" smtClean="0">
              <a:latin typeface="Times New Roman"/>
              <a:ea typeface="Times New Roman"/>
              <a:cs typeface="B Lotus"/>
            </a:endParaRPr>
          </a:p>
          <a:p>
            <a:pPr marL="515938" indent="-52388" algn="r" rtl="1">
              <a:buNone/>
            </a:pPr>
            <a:endParaRPr lang="fa-IR" sz="2000" dirty="0" smtClean="0">
              <a:latin typeface="Times New Roman"/>
              <a:ea typeface="Times New Roman"/>
              <a:cs typeface="B Lotus"/>
            </a:endParaRPr>
          </a:p>
          <a:p>
            <a:pPr marL="515938" indent="-52388" algn="r" rtl="1">
              <a:buNone/>
            </a:pPr>
            <a:endParaRPr lang="fa-IR" sz="2000" dirty="0">
              <a:latin typeface="Times New Roman"/>
              <a:ea typeface="Times New Roman"/>
              <a:cs typeface="B Lotus"/>
            </a:endParaRPr>
          </a:p>
          <a:p>
            <a:pPr marL="515938" indent="-52388" algn="r" rtl="1">
              <a:buNone/>
            </a:pPr>
            <a:endParaRPr lang="fa-IR" sz="2000" dirty="0" smtClean="0">
              <a:latin typeface="Times New Roman"/>
              <a:ea typeface="Times New Roman"/>
              <a:cs typeface="B Lotus"/>
            </a:endParaRPr>
          </a:p>
          <a:p>
            <a:pPr marL="515938" indent="-52388" algn="r" rtl="1">
              <a:buNone/>
            </a:pPr>
            <a:endParaRPr lang="fa-IR" sz="2000" dirty="0" smtClean="0">
              <a:latin typeface="Times New Roman"/>
              <a:ea typeface="Times New Roman"/>
              <a:cs typeface="B Lotus"/>
            </a:endParaRPr>
          </a:p>
          <a:p>
            <a:pPr marL="137160" lvl="0" indent="0" algn="just" rtl="1">
              <a:buClr>
                <a:srgbClr val="FF0000"/>
              </a:buClr>
              <a:buSzPct val="65000"/>
              <a:buNone/>
            </a:pPr>
            <a:r>
              <a:rPr lang="fa-IR" sz="3100" dirty="0">
                <a:solidFill>
                  <a:prstClr val="black"/>
                </a:solidFill>
                <a:latin typeface="Book Antiqua"/>
                <a:cs typeface="B Yagut" panose="00000400000000000000" pitchFamily="2" charset="-78"/>
              </a:rPr>
              <a:t>تولید اسپرم در پسرها در سالهای بلوغ جنسی از 13 تا 15 سالگی شروع و </a:t>
            </a:r>
            <a:r>
              <a:rPr lang="fa-IR" sz="3100" dirty="0" smtClean="0">
                <a:solidFill>
                  <a:prstClr val="black"/>
                </a:solidFill>
                <a:latin typeface="Book Antiqua"/>
                <a:cs typeface="B Yagut" panose="00000400000000000000" pitchFamily="2" charset="-78"/>
              </a:rPr>
              <a:t/>
            </a:r>
            <a:br>
              <a:rPr lang="fa-IR" sz="3100" dirty="0" smtClean="0">
                <a:solidFill>
                  <a:prstClr val="black"/>
                </a:solidFill>
                <a:latin typeface="Book Antiqua"/>
                <a:cs typeface="B Yagut" panose="00000400000000000000" pitchFamily="2" charset="-78"/>
              </a:rPr>
            </a:br>
            <a:r>
              <a:rPr lang="fa-IR" sz="3100" dirty="0" smtClean="0">
                <a:solidFill>
                  <a:prstClr val="black"/>
                </a:solidFill>
                <a:latin typeface="Book Antiqua"/>
                <a:cs typeface="B Yagut" panose="00000400000000000000" pitchFamily="2" charset="-78"/>
              </a:rPr>
              <a:t>تا </a:t>
            </a:r>
            <a:r>
              <a:rPr lang="fa-IR" sz="3100" dirty="0">
                <a:solidFill>
                  <a:prstClr val="black"/>
                </a:solidFill>
                <a:latin typeface="Book Antiqua"/>
                <a:cs typeface="B Yagut" panose="00000400000000000000" pitchFamily="2" charset="-78"/>
              </a:rPr>
              <a:t>آخر عمر ادامه دارد </a:t>
            </a:r>
            <a:r>
              <a:rPr lang="fa-IR" sz="3100" dirty="0" smtClean="0">
                <a:solidFill>
                  <a:prstClr val="black"/>
                </a:solidFill>
                <a:latin typeface="Book Antiqua"/>
                <a:cs typeface="B Yagut" panose="00000400000000000000" pitchFamily="2" charset="-78"/>
              </a:rPr>
              <a:t>شدت </a:t>
            </a:r>
            <a:r>
              <a:rPr lang="fa-IR" sz="3100" dirty="0">
                <a:solidFill>
                  <a:prstClr val="black"/>
                </a:solidFill>
                <a:latin typeface="Book Antiqua"/>
                <a:cs typeface="B Yagut" panose="00000400000000000000" pitchFamily="2" charset="-78"/>
              </a:rPr>
              <a:t>اسپرم سازی در سنین پیری کاهش چشم گیری </a:t>
            </a:r>
            <a:r>
              <a:rPr lang="fa-IR" sz="3100" dirty="0" smtClean="0">
                <a:solidFill>
                  <a:prstClr val="black"/>
                </a:solidFill>
                <a:latin typeface="Book Antiqua"/>
                <a:cs typeface="B Yagut" panose="00000400000000000000" pitchFamily="2" charset="-78"/>
              </a:rPr>
              <a:t/>
            </a:r>
            <a:br>
              <a:rPr lang="fa-IR" sz="3100" dirty="0" smtClean="0">
                <a:solidFill>
                  <a:prstClr val="black"/>
                </a:solidFill>
                <a:latin typeface="Book Antiqua"/>
                <a:cs typeface="B Yagut" panose="00000400000000000000" pitchFamily="2" charset="-78"/>
              </a:rPr>
            </a:br>
            <a:r>
              <a:rPr lang="fa-IR" sz="3100" dirty="0" smtClean="0">
                <a:solidFill>
                  <a:prstClr val="black"/>
                </a:solidFill>
                <a:latin typeface="Book Antiqua"/>
                <a:cs typeface="B Yagut" panose="00000400000000000000" pitchFamily="2" charset="-78"/>
              </a:rPr>
              <a:t>می </a:t>
            </a:r>
            <a:r>
              <a:rPr lang="fa-IR" sz="3100" dirty="0">
                <a:solidFill>
                  <a:prstClr val="black"/>
                </a:solidFill>
                <a:latin typeface="Book Antiqua"/>
                <a:cs typeface="B Yagut" panose="00000400000000000000" pitchFamily="2" charset="-78"/>
              </a:rPr>
              <a:t>یابد</a:t>
            </a:r>
            <a:r>
              <a:rPr lang="fa-IR" sz="3100" dirty="0" smtClean="0">
                <a:solidFill>
                  <a:prstClr val="black"/>
                </a:solidFill>
                <a:latin typeface="Book Antiqua"/>
                <a:cs typeface="B Yagut" panose="00000400000000000000" pitchFamily="2" charset="-78"/>
              </a:rPr>
              <a:t>. علاوه </a:t>
            </a:r>
            <a:r>
              <a:rPr lang="fa-IR" sz="3100" dirty="0">
                <a:solidFill>
                  <a:prstClr val="black"/>
                </a:solidFill>
                <a:latin typeface="Book Antiqua"/>
                <a:cs typeface="B Yagut" panose="00000400000000000000" pitchFamily="2" charset="-78"/>
              </a:rPr>
              <a:t>بر این اسپرم سازی به طور مداوم انجام می شود. به طوری که هر بیضه هر روز میلیونها اسپرم تولید می </a:t>
            </a:r>
            <a:r>
              <a:rPr lang="fa-IR" sz="3100" dirty="0" smtClean="0">
                <a:solidFill>
                  <a:prstClr val="black"/>
                </a:solidFill>
                <a:latin typeface="Book Antiqua"/>
                <a:cs typeface="B Yagut" panose="00000400000000000000" pitchFamily="2" charset="-78"/>
              </a:rPr>
              <a:t>کند، و </a:t>
            </a:r>
            <a:r>
              <a:rPr lang="fa-IR" sz="3100" dirty="0">
                <a:solidFill>
                  <a:prstClr val="black"/>
                </a:solidFill>
                <a:latin typeface="Book Antiqua"/>
                <a:cs typeface="B Yagut" panose="00000400000000000000" pitchFamily="2" charset="-78"/>
              </a:rPr>
              <a:t>ترشحات مایع منی را به وجود می </a:t>
            </a:r>
            <a:r>
              <a:rPr lang="fa-IR" sz="3100" dirty="0" smtClean="0">
                <a:solidFill>
                  <a:prstClr val="black"/>
                </a:solidFill>
                <a:latin typeface="Book Antiqua"/>
                <a:cs typeface="B Yagut" panose="00000400000000000000" pitchFamily="2" charset="-78"/>
              </a:rPr>
              <a:t>آورد </a:t>
            </a:r>
            <a:r>
              <a:rPr lang="fa-IR" sz="3100" dirty="0">
                <a:solidFill>
                  <a:prstClr val="black"/>
                </a:solidFill>
                <a:latin typeface="Book Antiqua"/>
                <a:cs typeface="B Yagut" panose="00000400000000000000" pitchFamily="2" charset="-78"/>
              </a:rPr>
              <a:t>که در هر سانتیمتر مکعب آن قریب 100 میلیون اسپرم وجود دارد. عمر اسپرم ها در خارج از دستگاه تناسلی نر کوتاه است، اما در درون رحم تا دو شبانه روز نیز می توانند باقی </a:t>
            </a:r>
            <a:r>
              <a:rPr lang="fa-IR" sz="3100" dirty="0" smtClean="0">
                <a:solidFill>
                  <a:prstClr val="black"/>
                </a:solidFill>
                <a:latin typeface="Book Antiqua"/>
                <a:cs typeface="B Yagut" panose="00000400000000000000" pitchFamily="2" charset="-78"/>
              </a:rPr>
              <a:t>بمانند.</a:t>
            </a:r>
          </a:p>
          <a:p>
            <a:pPr marL="137160" indent="0" algn="just" rtl="1">
              <a:buClr>
                <a:srgbClr val="FF0000"/>
              </a:buClr>
              <a:buSzPct val="65000"/>
              <a:buNone/>
            </a:pPr>
            <a:r>
              <a:rPr lang="fa-IR" sz="3100" dirty="0" smtClean="0">
                <a:solidFill>
                  <a:prstClr val="black"/>
                </a:solidFill>
                <a:latin typeface="Book Antiqua"/>
                <a:cs typeface="B Yagut" panose="00000400000000000000" pitchFamily="2" charset="-78"/>
              </a:rPr>
              <a:t>تستوسترون </a:t>
            </a:r>
            <a:r>
              <a:rPr lang="fa-IR" sz="3100" dirty="0">
                <a:solidFill>
                  <a:prstClr val="black"/>
                </a:solidFill>
                <a:latin typeface="Book Antiqua"/>
                <a:cs typeface="B Yagut" panose="00000400000000000000" pitchFamily="2" charset="-78"/>
              </a:rPr>
              <a:t>سبب بروز صفات ثانویه جنسی در مردها می شود. </a:t>
            </a:r>
            <a:endParaRPr lang="fa-IR" sz="3100" dirty="0" smtClean="0">
              <a:solidFill>
                <a:prstClr val="black"/>
              </a:solidFill>
              <a:latin typeface="Book Antiqua"/>
              <a:cs typeface="B Yagut" panose="00000400000000000000" pitchFamily="2" charset="-78"/>
            </a:endParaRPr>
          </a:p>
          <a:p>
            <a:pPr marL="137160" indent="0" algn="just" rtl="1">
              <a:buClr>
                <a:srgbClr val="FF0000"/>
              </a:buClr>
              <a:buSzPct val="65000"/>
              <a:buNone/>
            </a:pPr>
            <a:r>
              <a:rPr lang="fa-IR" sz="3100" dirty="0" smtClean="0">
                <a:solidFill>
                  <a:prstClr val="black"/>
                </a:solidFill>
                <a:latin typeface="Book Antiqua"/>
                <a:cs typeface="B Yagut" panose="00000400000000000000" pitchFamily="2" charset="-78"/>
              </a:rPr>
              <a:t>این </a:t>
            </a:r>
            <a:r>
              <a:rPr lang="fa-IR" sz="3100" dirty="0">
                <a:solidFill>
                  <a:prstClr val="black"/>
                </a:solidFill>
                <a:latin typeface="Book Antiqua"/>
                <a:cs typeface="B Yagut" panose="00000400000000000000" pitchFamily="2" charset="-78"/>
              </a:rPr>
              <a:t>صفات  شامل: رشد دستگاه تناسلی خارجی، روئیدن مو در صورت و </a:t>
            </a:r>
            <a:endParaRPr lang="fa-IR" sz="3100" dirty="0" smtClean="0">
              <a:solidFill>
                <a:prstClr val="black"/>
              </a:solidFill>
              <a:latin typeface="Book Antiqua"/>
              <a:cs typeface="B Yagut" panose="00000400000000000000" pitchFamily="2" charset="-78"/>
            </a:endParaRPr>
          </a:p>
          <a:p>
            <a:pPr marL="137160" lvl="0" indent="0" algn="just" rtl="1">
              <a:buClr>
                <a:srgbClr val="FF0000"/>
              </a:buClr>
              <a:buSzPct val="65000"/>
              <a:buNone/>
            </a:pPr>
            <a:r>
              <a:rPr lang="fa-IR" sz="3100" dirty="0" smtClean="0">
                <a:solidFill>
                  <a:prstClr val="black"/>
                </a:solidFill>
                <a:latin typeface="Book Antiqua"/>
                <a:cs typeface="B Yagut" panose="00000400000000000000" pitchFamily="2" charset="-78"/>
              </a:rPr>
              <a:t>زیر</a:t>
            </a:r>
            <a:r>
              <a:rPr lang="fa-IR" sz="3100" dirty="0">
                <a:solidFill>
                  <a:prstClr val="black"/>
                </a:solidFill>
                <a:latin typeface="Book Antiqua"/>
                <a:cs typeface="B Yagut" panose="00000400000000000000" pitchFamily="2" charset="-78"/>
              </a:rPr>
              <a:t>بغل و ناحیه خارجی دستگاه تناسلی و کلفت شدن صدا می باشد.</a:t>
            </a:r>
          </a:p>
          <a:p>
            <a:pPr marL="137160" indent="0" algn="r" rtl="1">
              <a:buClr>
                <a:srgbClr val="FF0000"/>
              </a:buClr>
              <a:buSzPct val="65000"/>
              <a:buNone/>
            </a:pPr>
            <a:r>
              <a:rPr lang="fa-IR" sz="2800" dirty="0" smtClean="0">
                <a:solidFill>
                  <a:prstClr val="black"/>
                </a:solidFill>
                <a:latin typeface="Book Antiqua"/>
                <a:cs typeface="B Yagut" panose="00000400000000000000" pitchFamily="2" charset="-78"/>
              </a:rPr>
              <a:t> </a:t>
            </a:r>
            <a:endParaRPr lang="fa-IR" sz="2800" dirty="0">
              <a:solidFill>
                <a:prstClr val="black"/>
              </a:solidFill>
              <a:latin typeface="Book Antiqua"/>
              <a:cs typeface="B Yagut" panose="00000400000000000000" pitchFamily="2" charset="-78"/>
            </a:endParaRPr>
          </a:p>
          <a:p>
            <a:pPr marL="463550" indent="0" algn="r" rtl="1">
              <a:buNone/>
            </a:pPr>
            <a:endParaRPr lang="fa-IR" sz="2000" dirty="0" smtClean="0">
              <a:latin typeface="Times New Roman"/>
              <a:ea typeface="Times New Roman"/>
              <a:cs typeface="B Yagut" panose="00000400000000000000" pitchFamily="2" charset="-78"/>
            </a:endParaRPr>
          </a:p>
          <a:p>
            <a:pPr algn="r" rtl="1"/>
            <a:endParaRPr lang="en-US" sz="2000" dirty="0">
              <a:cs typeface="B Yagut" panose="00000400000000000000" pitchFamily="2" charset="-78"/>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556792"/>
            <a:ext cx="4791075" cy="96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ZOOM00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3668" y="5877272"/>
            <a:ext cx="609600" cy="609600"/>
          </a:xfrm>
          <a:prstGeom prst="rect">
            <a:avLst/>
          </a:prstGeom>
        </p:spPr>
      </p:pic>
    </p:spTree>
    <p:extLst>
      <p:ext uri="{BB962C8B-B14F-4D97-AF65-F5344CB8AC3E}">
        <p14:creationId xmlns:p14="http://schemas.microsoft.com/office/powerpoint/2010/main" val="3704273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a:ln w="6350">
                  <a:noFill/>
                </a:ln>
                <a:effectLst>
                  <a:outerShdw blurRad="38100" dist="38100" dir="2700000" algn="tl">
                    <a:srgbClr val="000000">
                      <a:alpha val="43137"/>
                    </a:srgbClr>
                  </a:outerShdw>
                </a:effectLst>
                <a:latin typeface="Lucida Sans"/>
                <a:cs typeface="B Yagut" panose="00000400000000000000" pitchFamily="2" charset="-78"/>
              </a:rPr>
              <a:t>دستگاه تناسلی زن</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p:txBody>
          <a:bodyPr>
            <a:normAutofit/>
          </a:bodyPr>
          <a:lstStyle/>
          <a:p>
            <a:pPr marL="548640" lvl="0" indent="-411480" algn="justLow" rtl="1">
              <a:buSzPct val="65000"/>
              <a:buFont typeface="Wingdings 2"/>
              <a:buChar char=""/>
            </a:pPr>
            <a:r>
              <a:rPr lang="fa-IR" sz="2400" b="1" dirty="0">
                <a:solidFill>
                  <a:prstClr val="black"/>
                </a:solidFill>
                <a:effectLst>
                  <a:outerShdw blurRad="38100" dist="38100" dir="2700000" algn="tl">
                    <a:srgbClr val="000000">
                      <a:alpha val="43137"/>
                    </a:srgbClr>
                  </a:outerShdw>
                </a:effectLst>
                <a:latin typeface="Book Antiqua"/>
                <a:cs typeface="B Yagut" panose="00000400000000000000" pitchFamily="2" charset="-78"/>
              </a:rPr>
              <a:t>اعضاء اصلی این </a:t>
            </a:r>
            <a:r>
              <a:rPr lang="fa-IR" sz="2400" b="1" dirty="0" smtClean="0">
                <a:solidFill>
                  <a:prstClr val="black"/>
                </a:solidFill>
                <a:effectLst>
                  <a:outerShdw blurRad="38100" dist="38100" dir="2700000" algn="tl">
                    <a:srgbClr val="000000">
                      <a:alpha val="43137"/>
                    </a:srgbClr>
                  </a:outerShdw>
                </a:effectLst>
                <a:latin typeface="Book Antiqua"/>
                <a:cs typeface="B Yagut" panose="00000400000000000000" pitchFamily="2" charset="-78"/>
              </a:rPr>
              <a:t>دستگاه :</a:t>
            </a:r>
            <a:endParaRPr lang="fa-IR" sz="2400" b="1" dirty="0">
              <a:solidFill>
                <a:prstClr val="black"/>
              </a:solidFill>
              <a:effectLst>
                <a:outerShdw blurRad="38100" dist="38100" dir="2700000" algn="tl">
                  <a:srgbClr val="000000">
                    <a:alpha val="43137"/>
                  </a:srgbClr>
                </a:outerShdw>
              </a:effectLst>
              <a:latin typeface="Book Antiqua"/>
              <a:cs typeface="B Yagut" panose="00000400000000000000" pitchFamily="2" charset="-78"/>
            </a:endParaRPr>
          </a:p>
          <a:p>
            <a:pPr marL="548640" lvl="0" indent="-411480" algn="justLow" rtl="1">
              <a:buClr>
                <a:prstClr val="white">
                  <a:shade val="95000"/>
                </a:prstClr>
              </a:buClr>
              <a:buSzPct val="65000"/>
              <a:buNone/>
            </a:pPr>
            <a:r>
              <a:rPr lang="fa-IR" sz="2400" dirty="0">
                <a:solidFill>
                  <a:prstClr val="black"/>
                </a:solidFill>
                <a:latin typeface="Book Antiqua"/>
                <a:cs typeface="B Yagut" panose="00000400000000000000" pitchFamily="2" charset="-78"/>
              </a:rPr>
              <a:t>یک جفت تخمدان</a:t>
            </a:r>
          </a:p>
          <a:p>
            <a:pPr marL="548640" lvl="0" indent="-411480" algn="justLow" rtl="1">
              <a:buClr>
                <a:prstClr val="white">
                  <a:shade val="95000"/>
                </a:prstClr>
              </a:buClr>
              <a:buSzPct val="65000"/>
              <a:buNone/>
            </a:pPr>
            <a:r>
              <a:rPr lang="fa-IR" sz="2400" dirty="0">
                <a:solidFill>
                  <a:prstClr val="black"/>
                </a:solidFill>
                <a:latin typeface="Book Antiqua"/>
                <a:cs typeface="B Yagut" panose="00000400000000000000" pitchFamily="2" charset="-78"/>
              </a:rPr>
              <a:t>رحم</a:t>
            </a:r>
          </a:p>
          <a:p>
            <a:pPr marL="548640" lvl="0" indent="-411480" algn="justLow" rtl="1">
              <a:buClr>
                <a:prstClr val="white">
                  <a:shade val="95000"/>
                </a:prstClr>
              </a:buClr>
              <a:buSzPct val="65000"/>
              <a:buNone/>
            </a:pPr>
            <a:r>
              <a:rPr lang="fa-IR" sz="2400" dirty="0">
                <a:solidFill>
                  <a:prstClr val="black"/>
                </a:solidFill>
                <a:latin typeface="Book Antiqua"/>
                <a:cs typeface="B Yagut" panose="00000400000000000000" pitchFamily="2" charset="-78"/>
              </a:rPr>
              <a:t>دو لوله </a:t>
            </a:r>
            <a:r>
              <a:rPr lang="fa-IR" sz="2400" dirty="0" smtClean="0">
                <a:solidFill>
                  <a:prstClr val="black"/>
                </a:solidFill>
                <a:latin typeface="Book Antiqua"/>
                <a:cs typeface="B Yagut" panose="00000400000000000000" pitchFamily="2" charset="-78"/>
              </a:rPr>
              <a:t>رحم ( فالوپ )</a:t>
            </a:r>
            <a:endParaRPr lang="fa-IR" sz="2400" dirty="0">
              <a:solidFill>
                <a:prstClr val="black"/>
              </a:solidFill>
              <a:latin typeface="Book Antiqua"/>
              <a:cs typeface="B Yagut" panose="00000400000000000000" pitchFamily="2" charset="-78"/>
            </a:endParaRPr>
          </a:p>
          <a:p>
            <a:pPr marL="548640" lvl="0" indent="-411480" algn="justLow"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واژن ( مهبل )</a:t>
            </a:r>
            <a:endParaRPr lang="en-US" sz="2400" dirty="0">
              <a:solidFill>
                <a:prstClr val="black"/>
              </a:solidFill>
              <a:latin typeface="Book Antiqua"/>
              <a:cs typeface="B Yagut" panose="00000400000000000000" pitchFamily="2" charset="-78"/>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0" y="2132856"/>
            <a:ext cx="4425950" cy="4373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ZOOM00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528" y="5733256"/>
            <a:ext cx="609600" cy="609600"/>
          </a:xfrm>
          <a:prstGeom prst="rect">
            <a:avLst/>
          </a:prstGeom>
        </p:spPr>
      </p:pic>
    </p:spTree>
    <p:extLst>
      <p:ext uri="{BB962C8B-B14F-4D97-AF65-F5344CB8AC3E}">
        <p14:creationId xmlns:p14="http://schemas.microsoft.com/office/powerpoint/2010/main" val="4034068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گیلان</_x062f__x0627__x0646__x0634__x06af__x0627__x0647_>
    <_x0646__x0648__x0639__x0020__x062d__x06cc__x0637__x0647_ xmlns="12fdc5dc-769e-4543-b10d-fbea3dac4417">آناتومی و فیزیولوژی</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5NN7CDR5NKU2-831-1099</_dlc_DocId>
    <_dlc_DocIdUrl xmlns="1047730d-92e1-4018-9084-d932fd3a7f58">
      <Url>http://www.health.gov.ir/hnd/_layouts/DocIdRedir.aspx?ID=5NN7CDR5NKU2-831-1099</Url>
      <Description>5NN7CDR5NKU2-831-1099</Description>
    </_dlc_DocIdUrl>
  </documentManagement>
</p:properties>
</file>

<file path=customXml/itemProps1.xml><?xml version="1.0" encoding="utf-8"?>
<ds:datastoreItem xmlns:ds="http://schemas.openxmlformats.org/officeDocument/2006/customXml" ds:itemID="{F2BAFF21-4692-471E-B4A8-307A6709145F}">
  <ds:schemaRefs>
    <ds:schemaRef ds:uri="http://schemas.microsoft.com/sharepoint/v3/contenttype/forms"/>
  </ds:schemaRefs>
</ds:datastoreItem>
</file>

<file path=customXml/itemProps2.xml><?xml version="1.0" encoding="utf-8"?>
<ds:datastoreItem xmlns:ds="http://schemas.openxmlformats.org/officeDocument/2006/customXml" ds:itemID="{27BB5204-BEB2-42DE-971C-12EC836544E8}">
  <ds:schemaRefs>
    <ds:schemaRef ds:uri="http://schemas.microsoft.com/sharepoint/events"/>
  </ds:schemaRefs>
</ds:datastoreItem>
</file>

<file path=customXml/itemProps3.xml><?xml version="1.0" encoding="utf-8"?>
<ds:datastoreItem xmlns:ds="http://schemas.openxmlformats.org/officeDocument/2006/customXml" ds:itemID="{835491AE-B324-4D48-967E-32E629090B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62A24B2-DA8C-41FD-96DE-D1CF73C97150}">
  <ds:schemaRefs>
    <ds:schemaRef ds:uri="http://schemas.microsoft.com/office/2006/documentManagement/types"/>
    <ds:schemaRef ds:uri="http://purl.org/dc/terms/"/>
    <ds:schemaRef ds:uri="http://purl.org/dc/dcmitype/"/>
    <ds:schemaRef ds:uri="http://purl.org/dc/elements/1.1/"/>
    <ds:schemaRef ds:uri="http://schemas.microsoft.com/office/2006/metadata/properties"/>
    <ds:schemaRef ds:uri="http://schemas.openxmlformats.org/package/2006/metadata/core-properties"/>
    <ds:schemaRef ds:uri="http://www.w3.org/XML/1998/namespace"/>
    <ds:schemaRef ds:uri="http://schemas.microsoft.com/office/infopath/2007/PartnerControls"/>
    <ds:schemaRef ds:uri="12fdc5dc-769e-4543-b10d-fbea3dac4417"/>
    <ds:schemaRef ds:uri="1047730d-92e1-4018-9084-d932fd3a7f58"/>
  </ds:schemaRefs>
</ds:datastoreItem>
</file>

<file path=docProps/app.xml><?xml version="1.0" encoding="utf-8"?>
<Properties xmlns="http://schemas.openxmlformats.org/officeDocument/2006/extended-properties" xmlns:vt="http://schemas.openxmlformats.org/officeDocument/2006/docPropsVTypes">
  <Template/>
  <TotalTime>1165</TotalTime>
  <Words>1960</Words>
  <Application>Microsoft Office PowerPoint</Application>
  <PresentationFormat>On-screen Show (4:3)</PresentationFormat>
  <Paragraphs>170</Paragraphs>
  <Slides>23</Slides>
  <Notes>0</Notes>
  <HiddenSlides>0</HiddenSlides>
  <MMClips>21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Arial</vt:lpstr>
      <vt:lpstr>B Lotus</vt:lpstr>
      <vt:lpstr>B Nazanin</vt:lpstr>
      <vt:lpstr>B Yagut</vt:lpstr>
      <vt:lpstr>Book Antiqua</vt:lpstr>
      <vt:lpstr>Calibri</vt:lpstr>
      <vt:lpstr>Lucida Sans</vt:lpstr>
      <vt:lpstr>Times New Roman</vt:lpstr>
      <vt:lpstr>Wingdings</vt:lpstr>
      <vt:lpstr>Wingdings 2</vt:lpstr>
      <vt:lpstr>Wingdings 3</vt:lpstr>
      <vt:lpstr>Office Theme</vt:lpstr>
      <vt:lpstr>Apex</vt:lpstr>
      <vt:lpstr>PowerPoint Presentation</vt:lpstr>
      <vt:lpstr>PowerPoint Presentation</vt:lpstr>
      <vt:lpstr>اهداف آموزشی</vt:lpstr>
      <vt:lpstr>فهرست مطالب </vt:lpstr>
      <vt:lpstr>مقدمه</vt:lpstr>
      <vt:lpstr>دستگاه تناسلی مرد</vt:lpstr>
      <vt:lpstr>وظایف اندام های دستگاه تناسلی نر</vt:lpstr>
      <vt:lpstr>PowerPoint Presentation</vt:lpstr>
      <vt:lpstr>دستگاه تناسلی زن</vt:lpstr>
      <vt:lpstr>دوره قاعدگی یا دوره جنسی</vt:lpstr>
      <vt:lpstr>وقایع رحمی دوره جنسی</vt:lpstr>
      <vt:lpstr>وقایع تخمدانی دوره جنسی</vt:lpstr>
      <vt:lpstr>PowerPoint Presentation</vt:lpstr>
      <vt:lpstr>PowerPoint Presentation</vt:lpstr>
      <vt:lpstr>نکته</vt:lpstr>
      <vt:lpstr>PowerPoint Presentation</vt:lpstr>
      <vt:lpstr>بهداشت قاعدگی</vt:lpstr>
      <vt:lpstr>PowerPoint Presentation</vt:lpstr>
      <vt:lpstr>PowerPoint Presentation</vt:lpstr>
      <vt:lpstr>خلاصه و نتیجه گیری</vt:lpstr>
      <vt:lpstr>پرسش و تمرین</vt:lpstr>
      <vt:lpstr>منابع</vt:lpstr>
      <vt:lpstr> لطفاً نظرات و پیشنهادات خود پیرامون این بسته آموزشی را به آدرس زیر ارسال کنید:</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Arya</dc:creator>
  <cp:lastModifiedBy>Sima Jalali</cp:lastModifiedBy>
  <cp:revision>286</cp:revision>
  <dcterms:created xsi:type="dcterms:W3CDTF">2014-11-12T05:22:58Z</dcterms:created>
  <dcterms:modified xsi:type="dcterms:W3CDTF">2020-12-02T10:05:58Z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f9603d41-1204-484f-ab02-fa7392dc07ea</vt:lpwstr>
  </property>
</Properties>
</file>